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108" roundtripDataSignature="AMtx7mi5WFHXsNcttjHGxu6gWZY/VndlxA=="/>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Şener Karabulut"/>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108" Type="http://customschemas.google.com/relationships/presentationmetadata" Target="metadata"/><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1-09-04T12:24:39.691">
    <p:pos x="10" y="10"/>
    <p:text>BU ÇIKARILABİLİR</p:text>
    <p:extLst>
      <p:ext uri="{C676402C-5697-4E1C-873F-D02D1690AC5C}">
        <p15:threadingInfo timeZoneBias="0"/>
      </p:ext>
      <p:ext uri="http://customooxmlschemas.google.com/">
        <go:slidesCustomData xmlns:go="http://customooxmlschemas.google.com/" commentPostId="AAAAPAjWoew"/>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 name="Google Shape;96;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 name="Google Shape;97;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0" name="Google Shape;230;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5" name="Shape 1425"/>
        <p:cNvGrpSpPr/>
        <p:nvPr/>
      </p:nvGrpSpPr>
      <p:grpSpPr>
        <a:xfrm>
          <a:off x="0" y="0"/>
          <a:ext cx="0" cy="0"/>
          <a:chOff x="0" y="0"/>
          <a:chExt cx="0" cy="0"/>
        </a:xfrm>
      </p:grpSpPr>
      <p:sp>
        <p:nvSpPr>
          <p:cNvPr id="1426" name="Google Shape;1426;p1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27" name="Google Shape;1427;p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8" name="Shape 1438"/>
        <p:cNvGrpSpPr/>
        <p:nvPr/>
      </p:nvGrpSpPr>
      <p:grpSpPr>
        <a:xfrm>
          <a:off x="0" y="0"/>
          <a:ext cx="0" cy="0"/>
          <a:chOff x="0" y="0"/>
          <a:chExt cx="0" cy="0"/>
        </a:xfrm>
      </p:grpSpPr>
      <p:sp>
        <p:nvSpPr>
          <p:cNvPr id="1439" name="Google Shape;1439;p1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40" name="Google Shape;1440;p1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1" name="Shape 1451"/>
        <p:cNvGrpSpPr/>
        <p:nvPr/>
      </p:nvGrpSpPr>
      <p:grpSpPr>
        <a:xfrm>
          <a:off x="0" y="0"/>
          <a:ext cx="0" cy="0"/>
          <a:chOff x="0" y="0"/>
          <a:chExt cx="0" cy="0"/>
        </a:xfrm>
      </p:grpSpPr>
      <p:sp>
        <p:nvSpPr>
          <p:cNvPr id="1452" name="Google Shape;1452;p1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53" name="Google Shape;1453;p1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3" name="Google Shape;243;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6" name="Google Shape;256;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1" name="Google Shape;271;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7" name="Google Shape;287;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0" name="Google Shape;300;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3" name="Google Shape;31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6" name="Google Shape;326;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0" name="Google Shape;340;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2" name="Google Shape;35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5" name="Google Shape;12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8" name="Google Shape;368;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1" name="Google Shape;381;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4" name="Google Shape;394;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7" name="Google Shape;40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0" name="Google Shape;42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3" name="Google Shape;433;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8" name="Google Shape;44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1" name="Google Shape;461;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3" name="Google Shape;473;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6" name="Google Shape;486;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8" name="Google Shape;138;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9" name="Google Shape;499;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3" name="Google Shape;513;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6" name="Google Shape;526;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0" name="Google Shape;540;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3" name="Google Shape;55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7" name="Google Shape;567;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0" name="Google Shape;580;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4" name="Google Shape;594;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9" name="Google Shape;609;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2" name="Google Shape;62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1" name="Google Shape;151;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6" name="Google Shape;636;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9" name="Google Shape;649;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3" name="Google Shape;663;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6" name="Google Shape;676;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1" name="Google Shape;691;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5" name="Google Shape;705;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0" name="Google Shape;720;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4" name="Google Shape;734;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9" name="Google Shape;749;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1" name="Google Shape;761;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4" name="Google Shape;164;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4" name="Google Shape;774;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7" name="Google Shape;787;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9" name="Google Shape;799;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2" name="Google Shape;812;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5" name="Google Shape;825;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8" name="Google Shape;838;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1" name="Google Shape;851;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6" name="Google Shape;866;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p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0" name="Google Shape;880;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3" name="Google Shape;893;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7" name="Google Shape;177;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6" name="Google Shape;906;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p7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9" name="Google Shape;919;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p7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1" name="Google Shape;931;p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p7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4" name="Google Shape;944;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p7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58" name="Google Shape;958;p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9" name="Shape 969"/>
        <p:cNvGrpSpPr/>
        <p:nvPr/>
      </p:nvGrpSpPr>
      <p:grpSpPr>
        <a:xfrm>
          <a:off x="0" y="0"/>
          <a:ext cx="0" cy="0"/>
          <a:chOff x="0" y="0"/>
          <a:chExt cx="0" cy="0"/>
        </a:xfrm>
      </p:grpSpPr>
      <p:sp>
        <p:nvSpPr>
          <p:cNvPr id="970" name="Google Shape;970;p8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1" name="Google Shape;971;p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2" name="Shape 982"/>
        <p:cNvGrpSpPr/>
        <p:nvPr/>
      </p:nvGrpSpPr>
      <p:grpSpPr>
        <a:xfrm>
          <a:off x="0" y="0"/>
          <a:ext cx="0" cy="0"/>
          <a:chOff x="0" y="0"/>
          <a:chExt cx="0" cy="0"/>
        </a:xfrm>
      </p:grpSpPr>
      <p:sp>
        <p:nvSpPr>
          <p:cNvPr id="983" name="Google Shape;983;p8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84" name="Google Shape;984;p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7" name="Shape 997"/>
        <p:cNvGrpSpPr/>
        <p:nvPr/>
      </p:nvGrpSpPr>
      <p:grpSpPr>
        <a:xfrm>
          <a:off x="0" y="0"/>
          <a:ext cx="0" cy="0"/>
          <a:chOff x="0" y="0"/>
          <a:chExt cx="0" cy="0"/>
        </a:xfrm>
      </p:grpSpPr>
      <p:sp>
        <p:nvSpPr>
          <p:cNvPr id="998" name="Google Shape;998;p8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99" name="Google Shape;999;p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0" name="Shape 1010"/>
        <p:cNvGrpSpPr/>
        <p:nvPr/>
      </p:nvGrpSpPr>
      <p:grpSpPr>
        <a:xfrm>
          <a:off x="0" y="0"/>
          <a:ext cx="0" cy="0"/>
          <a:chOff x="0" y="0"/>
          <a:chExt cx="0" cy="0"/>
        </a:xfrm>
      </p:grpSpPr>
      <p:sp>
        <p:nvSpPr>
          <p:cNvPr id="1011" name="Google Shape;1011;p8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2" name="Google Shape;1012;p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p8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26" name="Google Shape;1026;p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1" name="Google Shape;191;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7" name="Shape 1037"/>
        <p:cNvGrpSpPr/>
        <p:nvPr/>
      </p:nvGrpSpPr>
      <p:grpSpPr>
        <a:xfrm>
          <a:off x="0" y="0"/>
          <a:ext cx="0" cy="0"/>
          <a:chOff x="0" y="0"/>
          <a:chExt cx="0" cy="0"/>
        </a:xfrm>
      </p:grpSpPr>
      <p:sp>
        <p:nvSpPr>
          <p:cNvPr id="1038" name="Google Shape;1038;p8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39" name="Google Shape;1039;p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0" name="Shape 1050"/>
        <p:cNvGrpSpPr/>
        <p:nvPr/>
      </p:nvGrpSpPr>
      <p:grpSpPr>
        <a:xfrm>
          <a:off x="0" y="0"/>
          <a:ext cx="0" cy="0"/>
          <a:chOff x="0" y="0"/>
          <a:chExt cx="0" cy="0"/>
        </a:xfrm>
      </p:grpSpPr>
      <p:sp>
        <p:nvSpPr>
          <p:cNvPr id="1051" name="Google Shape;1051;p8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52" name="Google Shape;1052;p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2" name="Shape 1062"/>
        <p:cNvGrpSpPr/>
        <p:nvPr/>
      </p:nvGrpSpPr>
      <p:grpSpPr>
        <a:xfrm>
          <a:off x="0" y="0"/>
          <a:ext cx="0" cy="0"/>
          <a:chOff x="0" y="0"/>
          <a:chExt cx="0" cy="0"/>
        </a:xfrm>
      </p:grpSpPr>
      <p:sp>
        <p:nvSpPr>
          <p:cNvPr id="1063" name="Google Shape;1063;p8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64" name="Google Shape;1064;p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4" name="Shape 1074"/>
        <p:cNvGrpSpPr/>
        <p:nvPr/>
      </p:nvGrpSpPr>
      <p:grpSpPr>
        <a:xfrm>
          <a:off x="0" y="0"/>
          <a:ext cx="0" cy="0"/>
          <a:chOff x="0" y="0"/>
          <a:chExt cx="0" cy="0"/>
        </a:xfrm>
      </p:grpSpPr>
      <p:sp>
        <p:nvSpPr>
          <p:cNvPr id="1075" name="Google Shape;1075;p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76" name="Google Shape;1076;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8" name="Shape 1088"/>
        <p:cNvGrpSpPr/>
        <p:nvPr/>
      </p:nvGrpSpPr>
      <p:grpSpPr>
        <a:xfrm>
          <a:off x="0" y="0"/>
          <a:ext cx="0" cy="0"/>
          <a:chOff x="0" y="0"/>
          <a:chExt cx="0" cy="0"/>
        </a:xfrm>
      </p:grpSpPr>
      <p:sp>
        <p:nvSpPr>
          <p:cNvPr id="1089" name="Google Shape;1089;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90" name="Google Shape;1090;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4" name="Shape 1104"/>
        <p:cNvGrpSpPr/>
        <p:nvPr/>
      </p:nvGrpSpPr>
      <p:grpSpPr>
        <a:xfrm>
          <a:off x="0" y="0"/>
          <a:ext cx="0" cy="0"/>
          <a:chOff x="0" y="0"/>
          <a:chExt cx="0" cy="0"/>
        </a:xfrm>
      </p:grpSpPr>
      <p:sp>
        <p:nvSpPr>
          <p:cNvPr id="1105" name="Google Shape;1105;p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06" name="Google Shape;1106;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6" name="Shape 1116"/>
        <p:cNvGrpSpPr/>
        <p:nvPr/>
      </p:nvGrpSpPr>
      <p:grpSpPr>
        <a:xfrm>
          <a:off x="0" y="0"/>
          <a:ext cx="0" cy="0"/>
          <a:chOff x="0" y="0"/>
          <a:chExt cx="0" cy="0"/>
        </a:xfrm>
      </p:grpSpPr>
      <p:sp>
        <p:nvSpPr>
          <p:cNvPr id="1117" name="Google Shape;1117;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8" name="Google Shape;1118;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9" name="Shape 1129"/>
        <p:cNvGrpSpPr/>
        <p:nvPr/>
      </p:nvGrpSpPr>
      <p:grpSpPr>
        <a:xfrm>
          <a:off x="0" y="0"/>
          <a:ext cx="0" cy="0"/>
          <a:chOff x="0" y="0"/>
          <a:chExt cx="0" cy="0"/>
        </a:xfrm>
      </p:grpSpPr>
      <p:sp>
        <p:nvSpPr>
          <p:cNvPr id="1130" name="Google Shape;1130;p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31" name="Google Shape;1131;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2" name="Shape 1142"/>
        <p:cNvGrpSpPr/>
        <p:nvPr/>
      </p:nvGrpSpPr>
      <p:grpSpPr>
        <a:xfrm>
          <a:off x="0" y="0"/>
          <a:ext cx="0" cy="0"/>
          <a:chOff x="0" y="0"/>
          <a:chExt cx="0" cy="0"/>
        </a:xfrm>
      </p:grpSpPr>
      <p:sp>
        <p:nvSpPr>
          <p:cNvPr id="1143" name="Google Shape;1143;p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44" name="Google Shape;1144;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5" name="Shape 1155"/>
        <p:cNvGrpSpPr/>
        <p:nvPr/>
      </p:nvGrpSpPr>
      <p:grpSpPr>
        <a:xfrm>
          <a:off x="0" y="0"/>
          <a:ext cx="0" cy="0"/>
          <a:chOff x="0" y="0"/>
          <a:chExt cx="0" cy="0"/>
        </a:xfrm>
      </p:grpSpPr>
      <p:sp>
        <p:nvSpPr>
          <p:cNvPr id="1156" name="Google Shape;1156;p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57" name="Google Shape;1157;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4" name="Google Shape;204;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8" name="Shape 1168"/>
        <p:cNvGrpSpPr/>
        <p:nvPr/>
      </p:nvGrpSpPr>
      <p:grpSpPr>
        <a:xfrm>
          <a:off x="0" y="0"/>
          <a:ext cx="0" cy="0"/>
          <a:chOff x="0" y="0"/>
          <a:chExt cx="0" cy="0"/>
        </a:xfrm>
      </p:grpSpPr>
      <p:sp>
        <p:nvSpPr>
          <p:cNvPr id="1169" name="Google Shape;1169;p9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70" name="Google Shape;1170;p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2" name="Shape 1182"/>
        <p:cNvGrpSpPr/>
        <p:nvPr/>
      </p:nvGrpSpPr>
      <p:grpSpPr>
        <a:xfrm>
          <a:off x="0" y="0"/>
          <a:ext cx="0" cy="0"/>
          <a:chOff x="0" y="0"/>
          <a:chExt cx="0" cy="0"/>
        </a:xfrm>
      </p:grpSpPr>
      <p:sp>
        <p:nvSpPr>
          <p:cNvPr id="1183" name="Google Shape;1183;p9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84" name="Google Shape;1184;p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5" name="Shape 1195"/>
        <p:cNvGrpSpPr/>
        <p:nvPr/>
      </p:nvGrpSpPr>
      <p:grpSpPr>
        <a:xfrm>
          <a:off x="0" y="0"/>
          <a:ext cx="0" cy="0"/>
          <a:chOff x="0" y="0"/>
          <a:chExt cx="0" cy="0"/>
        </a:xfrm>
      </p:grpSpPr>
      <p:sp>
        <p:nvSpPr>
          <p:cNvPr id="1196" name="Google Shape;1196;p9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97" name="Google Shape;1197;p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8" name="Shape 1208"/>
        <p:cNvGrpSpPr/>
        <p:nvPr/>
      </p:nvGrpSpPr>
      <p:grpSpPr>
        <a:xfrm>
          <a:off x="0" y="0"/>
          <a:ext cx="0" cy="0"/>
          <a:chOff x="0" y="0"/>
          <a:chExt cx="0" cy="0"/>
        </a:xfrm>
      </p:grpSpPr>
      <p:sp>
        <p:nvSpPr>
          <p:cNvPr id="1209" name="Google Shape;1209;p9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10" name="Google Shape;1210;p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0" name="Shape 1220"/>
        <p:cNvGrpSpPr/>
        <p:nvPr/>
      </p:nvGrpSpPr>
      <p:grpSpPr>
        <a:xfrm>
          <a:off x="0" y="0"/>
          <a:ext cx="0" cy="0"/>
          <a:chOff x="0" y="0"/>
          <a:chExt cx="0" cy="0"/>
        </a:xfrm>
      </p:grpSpPr>
      <p:sp>
        <p:nvSpPr>
          <p:cNvPr id="1221" name="Google Shape;1221;p9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22" name="Google Shape;1222;p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2" name="Shape 1232"/>
        <p:cNvGrpSpPr/>
        <p:nvPr/>
      </p:nvGrpSpPr>
      <p:grpSpPr>
        <a:xfrm>
          <a:off x="0" y="0"/>
          <a:ext cx="0" cy="0"/>
          <a:chOff x="0" y="0"/>
          <a:chExt cx="0" cy="0"/>
        </a:xfrm>
      </p:grpSpPr>
      <p:sp>
        <p:nvSpPr>
          <p:cNvPr id="1233" name="Google Shape;1233;p1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34" name="Google Shape;1234;p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5" name="Shape 1245"/>
        <p:cNvGrpSpPr/>
        <p:nvPr/>
      </p:nvGrpSpPr>
      <p:grpSpPr>
        <a:xfrm>
          <a:off x="0" y="0"/>
          <a:ext cx="0" cy="0"/>
          <a:chOff x="0" y="0"/>
          <a:chExt cx="0" cy="0"/>
        </a:xfrm>
      </p:grpSpPr>
      <p:sp>
        <p:nvSpPr>
          <p:cNvPr id="1246" name="Google Shape;1246;p10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47" name="Google Shape;1247;p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7" name="Shape 1257"/>
        <p:cNvGrpSpPr/>
        <p:nvPr/>
      </p:nvGrpSpPr>
      <p:grpSpPr>
        <a:xfrm>
          <a:off x="0" y="0"/>
          <a:ext cx="0" cy="0"/>
          <a:chOff x="0" y="0"/>
          <a:chExt cx="0" cy="0"/>
        </a:xfrm>
      </p:grpSpPr>
      <p:sp>
        <p:nvSpPr>
          <p:cNvPr id="1258" name="Google Shape;1258;p10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59" name="Google Shape;1259;p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9" name="Shape 1269"/>
        <p:cNvGrpSpPr/>
        <p:nvPr/>
      </p:nvGrpSpPr>
      <p:grpSpPr>
        <a:xfrm>
          <a:off x="0" y="0"/>
          <a:ext cx="0" cy="0"/>
          <a:chOff x="0" y="0"/>
          <a:chExt cx="0" cy="0"/>
        </a:xfrm>
      </p:grpSpPr>
      <p:sp>
        <p:nvSpPr>
          <p:cNvPr id="1270" name="Google Shape;1270;p10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71" name="Google Shape;1271;p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2" name="Shape 1282"/>
        <p:cNvGrpSpPr/>
        <p:nvPr/>
      </p:nvGrpSpPr>
      <p:grpSpPr>
        <a:xfrm>
          <a:off x="0" y="0"/>
          <a:ext cx="0" cy="0"/>
          <a:chOff x="0" y="0"/>
          <a:chExt cx="0" cy="0"/>
        </a:xfrm>
      </p:grpSpPr>
      <p:sp>
        <p:nvSpPr>
          <p:cNvPr id="1283" name="Google Shape;1283;p10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84" name="Google Shape;1284;p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7" name="Google Shape;21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5" name="Shape 1295"/>
        <p:cNvGrpSpPr/>
        <p:nvPr/>
      </p:nvGrpSpPr>
      <p:grpSpPr>
        <a:xfrm>
          <a:off x="0" y="0"/>
          <a:ext cx="0" cy="0"/>
          <a:chOff x="0" y="0"/>
          <a:chExt cx="0" cy="0"/>
        </a:xfrm>
      </p:grpSpPr>
      <p:sp>
        <p:nvSpPr>
          <p:cNvPr id="1296" name="Google Shape;1296;p10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97" name="Google Shape;1297;p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8" name="Shape 1308"/>
        <p:cNvGrpSpPr/>
        <p:nvPr/>
      </p:nvGrpSpPr>
      <p:grpSpPr>
        <a:xfrm>
          <a:off x="0" y="0"/>
          <a:ext cx="0" cy="0"/>
          <a:chOff x="0" y="0"/>
          <a:chExt cx="0" cy="0"/>
        </a:xfrm>
      </p:grpSpPr>
      <p:sp>
        <p:nvSpPr>
          <p:cNvPr id="1309" name="Google Shape;1309;p10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10" name="Google Shape;1310;p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0" name="Shape 1320"/>
        <p:cNvGrpSpPr/>
        <p:nvPr/>
      </p:nvGrpSpPr>
      <p:grpSpPr>
        <a:xfrm>
          <a:off x="0" y="0"/>
          <a:ext cx="0" cy="0"/>
          <a:chOff x="0" y="0"/>
          <a:chExt cx="0" cy="0"/>
        </a:xfrm>
      </p:grpSpPr>
      <p:sp>
        <p:nvSpPr>
          <p:cNvPr id="1321" name="Google Shape;1321;p10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22" name="Google Shape;1322;p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2" name="Shape 1332"/>
        <p:cNvGrpSpPr/>
        <p:nvPr/>
      </p:nvGrpSpPr>
      <p:grpSpPr>
        <a:xfrm>
          <a:off x="0" y="0"/>
          <a:ext cx="0" cy="0"/>
          <a:chOff x="0" y="0"/>
          <a:chExt cx="0" cy="0"/>
        </a:xfrm>
      </p:grpSpPr>
      <p:sp>
        <p:nvSpPr>
          <p:cNvPr id="1333" name="Google Shape;1333;p10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34" name="Google Shape;1334;p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5" name="Shape 1345"/>
        <p:cNvGrpSpPr/>
        <p:nvPr/>
      </p:nvGrpSpPr>
      <p:grpSpPr>
        <a:xfrm>
          <a:off x="0" y="0"/>
          <a:ext cx="0" cy="0"/>
          <a:chOff x="0" y="0"/>
          <a:chExt cx="0" cy="0"/>
        </a:xfrm>
      </p:grpSpPr>
      <p:sp>
        <p:nvSpPr>
          <p:cNvPr id="1346" name="Google Shape;1346;p10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47" name="Google Shape;1347;p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7" name="Shape 1357"/>
        <p:cNvGrpSpPr/>
        <p:nvPr/>
      </p:nvGrpSpPr>
      <p:grpSpPr>
        <a:xfrm>
          <a:off x="0" y="0"/>
          <a:ext cx="0" cy="0"/>
          <a:chOff x="0" y="0"/>
          <a:chExt cx="0" cy="0"/>
        </a:xfrm>
      </p:grpSpPr>
      <p:sp>
        <p:nvSpPr>
          <p:cNvPr id="1358" name="Google Shape;1358;p1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59" name="Google Shape;1359;p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1" name="Shape 1371"/>
        <p:cNvGrpSpPr/>
        <p:nvPr/>
      </p:nvGrpSpPr>
      <p:grpSpPr>
        <a:xfrm>
          <a:off x="0" y="0"/>
          <a:ext cx="0" cy="0"/>
          <a:chOff x="0" y="0"/>
          <a:chExt cx="0" cy="0"/>
        </a:xfrm>
      </p:grpSpPr>
      <p:sp>
        <p:nvSpPr>
          <p:cNvPr id="1372" name="Google Shape;1372;p1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73" name="Google Shape;1373;p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4" name="Shape 1384"/>
        <p:cNvGrpSpPr/>
        <p:nvPr/>
      </p:nvGrpSpPr>
      <p:grpSpPr>
        <a:xfrm>
          <a:off x="0" y="0"/>
          <a:ext cx="0" cy="0"/>
          <a:chOff x="0" y="0"/>
          <a:chExt cx="0" cy="0"/>
        </a:xfrm>
      </p:grpSpPr>
      <p:sp>
        <p:nvSpPr>
          <p:cNvPr id="1385" name="Google Shape;1385;p1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86" name="Google Shape;1386;p1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7" name="Shape 1397"/>
        <p:cNvGrpSpPr/>
        <p:nvPr/>
      </p:nvGrpSpPr>
      <p:grpSpPr>
        <a:xfrm>
          <a:off x="0" y="0"/>
          <a:ext cx="0" cy="0"/>
          <a:chOff x="0" y="0"/>
          <a:chExt cx="0" cy="0"/>
        </a:xfrm>
      </p:grpSpPr>
      <p:sp>
        <p:nvSpPr>
          <p:cNvPr id="1398" name="Google Shape;1398;p1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99" name="Google Shape;1399;p1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2" name="Shape 1412"/>
        <p:cNvGrpSpPr/>
        <p:nvPr/>
      </p:nvGrpSpPr>
      <p:grpSpPr>
        <a:xfrm>
          <a:off x="0" y="0"/>
          <a:ext cx="0" cy="0"/>
          <a:chOff x="0" y="0"/>
          <a:chExt cx="0" cy="0"/>
        </a:xfrm>
      </p:grpSpPr>
      <p:sp>
        <p:nvSpPr>
          <p:cNvPr id="1413" name="Google Shape;1413;p1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14" name="Google Shape;1414;p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showMasterSp="0">
  <p:cSld name="1_Title and Content">
    <p:spTree>
      <p:nvGrpSpPr>
        <p:cNvPr id="17" name="Shape 17"/>
        <p:cNvGrpSpPr/>
        <p:nvPr/>
      </p:nvGrpSpPr>
      <p:grpSpPr>
        <a:xfrm>
          <a:off x="0" y="0"/>
          <a:ext cx="0" cy="0"/>
          <a:chOff x="0" y="0"/>
          <a:chExt cx="0" cy="0"/>
        </a:xfrm>
      </p:grpSpPr>
      <p:sp>
        <p:nvSpPr>
          <p:cNvPr id="18" name="Google Shape;18;p14"/>
          <p:cNvSpPr txBox="1"/>
          <p:nvPr>
            <p:ph idx="1" type="body"/>
          </p:nvPr>
        </p:nvSpPr>
        <p:spPr>
          <a:xfrm>
            <a:off x="335360" y="332656"/>
            <a:ext cx="10900903" cy="36001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2"/>
              </a:buClr>
              <a:buSzPts val="1600"/>
              <a:buNone/>
              <a:defRPr sz="1600">
                <a:solidFill>
                  <a:schemeClr val="accent2"/>
                </a:solidFill>
              </a:defRPr>
            </a:lvl1pPr>
            <a:lvl2pPr indent="-228600" lvl="1" marL="914400" algn="l">
              <a:lnSpc>
                <a:spcPct val="90000"/>
              </a:lnSpc>
              <a:spcBef>
                <a:spcPts val="500"/>
              </a:spcBef>
              <a:spcAft>
                <a:spcPts val="0"/>
              </a:spcAft>
              <a:buClr>
                <a:schemeClr val="dk1"/>
              </a:buClr>
              <a:buSzPts val="2400"/>
              <a:buNone/>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9" name="Google Shape;19;p14"/>
          <p:cNvCxnSpPr/>
          <p:nvPr/>
        </p:nvCxnSpPr>
        <p:spPr>
          <a:xfrm>
            <a:off x="0" y="692696"/>
            <a:ext cx="2215385" cy="0"/>
          </a:xfrm>
          <a:prstGeom prst="straightConnector1">
            <a:avLst/>
          </a:prstGeom>
          <a:noFill/>
          <a:ln cap="flat" cmpd="sng" w="9525">
            <a:solidFill>
              <a:schemeClr val="dk1"/>
            </a:solidFill>
            <a:prstDash val="solid"/>
            <a:miter lim="800000"/>
            <a:headEnd len="sm" w="sm" type="none"/>
            <a:tailEnd len="sm" w="sm" type="none"/>
          </a:ln>
        </p:spPr>
      </p:cxnSp>
      <p:cxnSp>
        <p:nvCxnSpPr>
          <p:cNvPr id="20" name="Google Shape;20;p14"/>
          <p:cNvCxnSpPr/>
          <p:nvPr/>
        </p:nvCxnSpPr>
        <p:spPr>
          <a:xfrm>
            <a:off x="336000" y="6586641"/>
            <a:ext cx="11520000" cy="0"/>
          </a:xfrm>
          <a:prstGeom prst="straightConnector1">
            <a:avLst/>
          </a:prstGeom>
          <a:noFill/>
          <a:ln cap="flat" cmpd="sng" w="9525">
            <a:solidFill>
              <a:schemeClr val="dk1"/>
            </a:solidFill>
            <a:prstDash val="solid"/>
            <a:miter lim="800000"/>
            <a:headEnd len="sm" w="sm" type="none"/>
            <a:tailEnd len="sm" w="sm" type="none"/>
          </a:ln>
        </p:spPr>
      </p:cxnSp>
      <p:sp>
        <p:nvSpPr>
          <p:cNvPr id="21" name="Google Shape;21;p14"/>
          <p:cNvSpPr txBox="1"/>
          <p:nvPr/>
        </p:nvSpPr>
        <p:spPr>
          <a:xfrm>
            <a:off x="11856001" y="2324"/>
            <a:ext cx="330458" cy="360000"/>
          </a:xfrm>
          <a:prstGeom prst="rect">
            <a:avLst/>
          </a:prstGeom>
          <a:noFill/>
          <a:ln>
            <a:noFill/>
          </a:ln>
        </p:spPr>
        <p:txBody>
          <a:bodyPr anchorCtr="0" anchor="b" bIns="0" lIns="0" spcFirstLastPara="1" rIns="0" wrap="square" tIns="0">
            <a:normAutofit/>
          </a:bodyPr>
          <a:lstStyle/>
          <a:p>
            <a:pPr indent="0" lvl="0" marL="0" marR="0" rtl="0" algn="ctr">
              <a:lnSpc>
                <a:spcPct val="100000"/>
              </a:lnSpc>
              <a:spcBef>
                <a:spcPts val="0"/>
              </a:spcBef>
              <a:spcAft>
                <a:spcPts val="0"/>
              </a:spcAft>
              <a:buClr>
                <a:schemeClr val="accent1"/>
              </a:buClr>
              <a:buSzPts val="1200"/>
              <a:buFont typeface="Noto Sans Symbols"/>
              <a:buNone/>
            </a:pPr>
            <a:fld id="{00000000-1234-1234-1234-123412341234}" type="slidenum">
              <a:rPr b="0" i="0" lang="en-US" sz="1200" u="none" cap="none" strike="noStrike">
                <a:solidFill>
                  <a:schemeClr val="accent1"/>
                </a:solidFill>
                <a:latin typeface="Calibri"/>
                <a:ea typeface="Calibri"/>
                <a:cs typeface="Calibri"/>
                <a:sym typeface="Calibri"/>
              </a:rPr>
              <a:t>‹#›</a:t>
            </a:fld>
            <a:endParaRPr b="0" i="0" sz="1200" u="none" cap="none" strike="noStrike">
              <a:solidFill>
                <a:schemeClr val="accent1"/>
              </a:solidFill>
              <a:latin typeface="Calibri"/>
              <a:ea typeface="Calibri"/>
              <a:cs typeface="Calibri"/>
              <a:sym typeface="Calibri"/>
            </a:endParaRPr>
          </a:p>
        </p:txBody>
      </p:sp>
      <p:cxnSp>
        <p:nvCxnSpPr>
          <p:cNvPr id="22" name="Google Shape;22;p14"/>
          <p:cNvCxnSpPr/>
          <p:nvPr/>
        </p:nvCxnSpPr>
        <p:spPr>
          <a:xfrm rot="5400000">
            <a:off x="11694000" y="162000"/>
            <a:ext cx="324000" cy="0"/>
          </a:xfrm>
          <a:prstGeom prst="straightConnector1">
            <a:avLst/>
          </a:prstGeom>
          <a:noFill/>
          <a:ln cap="flat" cmpd="sng" w="9525">
            <a:solidFill>
              <a:schemeClr val="dk1"/>
            </a:solidFill>
            <a:prstDash val="solid"/>
            <a:miter lim="800000"/>
            <a:headEnd len="sm" w="sm" type="none"/>
            <a:tailEnd len="sm" w="sm" type="none"/>
          </a:ln>
        </p:spPr>
      </p:cxnSp>
      <p:sp>
        <p:nvSpPr>
          <p:cNvPr id="23" name="Google Shape;23;p14"/>
          <p:cNvSpPr txBox="1"/>
          <p:nvPr>
            <p:ph idx="2" type="body"/>
          </p:nvPr>
        </p:nvSpPr>
        <p:spPr>
          <a:xfrm>
            <a:off x="336738" y="853200"/>
            <a:ext cx="11520000" cy="55800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5" name="Shape 75"/>
        <p:cNvGrpSpPr/>
        <p:nvPr/>
      </p:nvGrpSpPr>
      <p:grpSpPr>
        <a:xfrm>
          <a:off x="0" y="0"/>
          <a:ext cx="0" cy="0"/>
          <a:chOff x="0" y="0"/>
          <a:chExt cx="0" cy="0"/>
        </a:xfrm>
      </p:grpSpPr>
      <p:sp>
        <p:nvSpPr>
          <p:cNvPr id="76" name="Google Shape;76;p2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23"/>
          <p:cNvSpPr/>
          <p:nvPr>
            <p:ph idx="2" type="pic"/>
          </p:nvPr>
        </p:nvSpPr>
        <p:spPr>
          <a:xfrm>
            <a:off x="5183188" y="987425"/>
            <a:ext cx="6172200" cy="4873625"/>
          </a:xfrm>
          <a:prstGeom prst="rect">
            <a:avLst/>
          </a:prstGeom>
          <a:noFill/>
          <a:ln>
            <a:noFill/>
          </a:ln>
        </p:spPr>
      </p:sp>
      <p:sp>
        <p:nvSpPr>
          <p:cNvPr id="78" name="Google Shape;78;p2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9" name="Google Shape;79;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2" name="Shape 82"/>
        <p:cNvGrpSpPr/>
        <p:nvPr/>
      </p:nvGrpSpPr>
      <p:grpSpPr>
        <a:xfrm>
          <a:off x="0" y="0"/>
          <a:ext cx="0" cy="0"/>
          <a:chOff x="0" y="0"/>
          <a:chExt cx="0" cy="0"/>
        </a:xfrm>
      </p:grpSpPr>
      <p:sp>
        <p:nvSpPr>
          <p:cNvPr id="83" name="Google Shape;83;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2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 name="Google Shape;85;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8" name="Shape 88"/>
        <p:cNvGrpSpPr/>
        <p:nvPr/>
      </p:nvGrpSpPr>
      <p:grpSpPr>
        <a:xfrm>
          <a:off x="0" y="0"/>
          <a:ext cx="0" cy="0"/>
          <a:chOff x="0" y="0"/>
          <a:chExt cx="0" cy="0"/>
        </a:xfrm>
      </p:grpSpPr>
      <p:sp>
        <p:nvSpPr>
          <p:cNvPr id="89" name="Google Shape;89;p2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2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 name="Google Shape;91;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1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1" name="Shape 31"/>
        <p:cNvGrpSpPr/>
        <p:nvPr/>
      </p:nvGrpSpPr>
      <p:grpSpPr>
        <a:xfrm>
          <a:off x="0" y="0"/>
          <a:ext cx="0" cy="0"/>
          <a:chOff x="0" y="0"/>
          <a:chExt cx="0" cy="0"/>
        </a:xfrm>
      </p:grpSpPr>
      <p:sp>
        <p:nvSpPr>
          <p:cNvPr id="32" name="Google Shape;32;p1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1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4" name="Google Shape;34;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7" name="Shape 37"/>
        <p:cNvGrpSpPr/>
        <p:nvPr/>
      </p:nvGrpSpPr>
      <p:grpSpPr>
        <a:xfrm>
          <a:off x="0" y="0"/>
          <a:ext cx="0" cy="0"/>
          <a:chOff x="0" y="0"/>
          <a:chExt cx="0" cy="0"/>
        </a:xfrm>
      </p:grpSpPr>
      <p:sp>
        <p:nvSpPr>
          <p:cNvPr id="38" name="Google Shape;38;p1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0" name="Google Shape;40;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3" name="Shape 43"/>
        <p:cNvGrpSpPr/>
        <p:nvPr/>
      </p:nvGrpSpPr>
      <p:grpSpPr>
        <a:xfrm>
          <a:off x="0" y="0"/>
          <a:ext cx="0" cy="0"/>
          <a:chOff x="0" y="0"/>
          <a:chExt cx="0" cy="0"/>
        </a:xfrm>
      </p:grpSpPr>
      <p:sp>
        <p:nvSpPr>
          <p:cNvPr id="44" name="Google Shape;44;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1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1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0" name="Shape 50"/>
        <p:cNvGrpSpPr/>
        <p:nvPr/>
      </p:nvGrpSpPr>
      <p:grpSpPr>
        <a:xfrm>
          <a:off x="0" y="0"/>
          <a:ext cx="0" cy="0"/>
          <a:chOff x="0" y="0"/>
          <a:chExt cx="0" cy="0"/>
        </a:xfrm>
      </p:grpSpPr>
      <p:sp>
        <p:nvSpPr>
          <p:cNvPr id="51" name="Google Shape;51;p1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3" name="Google Shape;53;p1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1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5" name="Google Shape;55;p1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9" name="Shape 59"/>
        <p:cNvGrpSpPr/>
        <p:nvPr/>
      </p:nvGrpSpPr>
      <p:grpSpPr>
        <a:xfrm>
          <a:off x="0" y="0"/>
          <a:ext cx="0" cy="0"/>
          <a:chOff x="0" y="0"/>
          <a:chExt cx="0" cy="0"/>
        </a:xfrm>
      </p:grpSpPr>
      <p:sp>
        <p:nvSpPr>
          <p:cNvPr id="60" name="Google Shape;60;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4" name="Shape 64"/>
        <p:cNvGrpSpPr/>
        <p:nvPr/>
      </p:nvGrpSpPr>
      <p:grpSpPr>
        <a:xfrm>
          <a:off x="0" y="0"/>
          <a:ext cx="0" cy="0"/>
          <a:chOff x="0" y="0"/>
          <a:chExt cx="0" cy="0"/>
        </a:xfrm>
      </p:grpSpPr>
      <p:sp>
        <p:nvSpPr>
          <p:cNvPr id="65" name="Google Shape;65;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8" name="Shape 68"/>
        <p:cNvGrpSpPr/>
        <p:nvPr/>
      </p:nvGrpSpPr>
      <p:grpSpPr>
        <a:xfrm>
          <a:off x="0" y="0"/>
          <a:ext cx="0" cy="0"/>
          <a:chOff x="0" y="0"/>
          <a:chExt cx="0" cy="0"/>
        </a:xfrm>
      </p:grpSpPr>
      <p:sp>
        <p:nvSpPr>
          <p:cNvPr id="69" name="Google Shape;69;p2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71" name="Google Shape;71;p2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2" name="Google Shape;72;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descr="{&quot;HashCode&quot;:1832986643,&quot;Placement&quot;:&quot;Footer&quot;}" id="15" name="Google Shape;15;p13"/>
          <p:cNvSpPr txBox="1"/>
          <p:nvPr/>
        </p:nvSpPr>
        <p:spPr>
          <a:xfrm>
            <a:off x="0" y="6595656"/>
            <a:ext cx="4339036" cy="262344"/>
          </a:xfrm>
          <a:prstGeom prst="rect">
            <a:avLst/>
          </a:prstGeom>
          <a:noFill/>
          <a:ln>
            <a:noFill/>
          </a:ln>
        </p:spPr>
        <p:txBody>
          <a:bodyPr anchorCtr="1" anchor="ctr"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Classification : Hizmete Özel - Confidential İrem Nur Çam 10/2/2020 2:31 PM</a:t>
            </a:r>
            <a:endParaRPr b="0" i="0" sz="1400" u="none" cap="none" strike="noStrike">
              <a:solidFill>
                <a:srgbClr val="000000"/>
              </a:solidFill>
              <a:latin typeface="Arial"/>
              <a:ea typeface="Arial"/>
              <a:cs typeface="Arial"/>
              <a:sym typeface="Arial"/>
            </a:endParaRPr>
          </a:p>
        </p:txBody>
      </p:sp>
      <p:sp>
        <p:nvSpPr>
          <p:cNvPr descr="{&quot;HashCode&quot;:94199430,&quot;Placement&quot;:&quot;Footer&quot;}" id="16" name="Google Shape;16;p13"/>
          <p:cNvSpPr txBox="1"/>
          <p:nvPr/>
        </p:nvSpPr>
        <p:spPr>
          <a:xfrm>
            <a:off x="0" y="6595656"/>
            <a:ext cx="4231322" cy="262344"/>
          </a:xfrm>
          <a:prstGeom prst="rect">
            <a:avLst/>
          </a:prstGeom>
          <a:noFill/>
          <a:ln>
            <a:noFill/>
          </a:ln>
        </p:spPr>
        <p:txBody>
          <a:bodyPr anchorCtr="1" anchor="ctr" bIns="0" lIns="0" spcFirstLastPara="1" rIns="0" wrap="square" tIns="0">
            <a:spAutoFit/>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Calibri"/>
                <a:ea typeface="Calibri"/>
                <a:cs typeface="Calibri"/>
                <a:sym typeface="Calibri"/>
              </a:rPr>
              <a:t>Classification : Hizmete Özel - Confidential Gürhan Höke 9/4/2021 8:19 PM</a:t>
            </a:r>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3.jpg"/><Relationship Id="rId10" Type="http://schemas.openxmlformats.org/officeDocument/2006/relationships/image" Target="../media/image9.png"/><Relationship Id="rId13" Type="http://schemas.openxmlformats.org/officeDocument/2006/relationships/image" Target="../media/image11.jpg"/><Relationship Id="rId12"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27.png"/><Relationship Id="rId9" Type="http://schemas.openxmlformats.org/officeDocument/2006/relationships/image" Target="../media/image1.jpg"/><Relationship Id="rId15" Type="http://schemas.openxmlformats.org/officeDocument/2006/relationships/image" Target="../media/image4.png"/><Relationship Id="rId14" Type="http://schemas.openxmlformats.org/officeDocument/2006/relationships/image" Target="../media/image15.png"/><Relationship Id="rId16" Type="http://schemas.openxmlformats.org/officeDocument/2006/relationships/image" Target="../media/image12.png"/><Relationship Id="rId5" Type="http://schemas.openxmlformats.org/officeDocument/2006/relationships/image" Target="../media/image16.jpg"/><Relationship Id="rId6" Type="http://schemas.openxmlformats.org/officeDocument/2006/relationships/image" Target="../media/image5.jpg"/><Relationship Id="rId7" Type="http://schemas.openxmlformats.org/officeDocument/2006/relationships/image" Target="../media/image8.jpg"/><Relationship Id="rId8"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1.jpg"/><Relationship Id="rId4" Type="http://schemas.openxmlformats.org/officeDocument/2006/relationships/image" Target="../media/image40.jpg"/><Relationship Id="rId5" Type="http://schemas.openxmlformats.org/officeDocument/2006/relationships/image" Target="../media/image42.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 Id="rId3" Type="http://schemas.openxmlformats.org/officeDocument/2006/relationships/image" Target="../media/image330.jpg"/><Relationship Id="rId4" Type="http://schemas.openxmlformats.org/officeDocument/2006/relationships/image" Target="../media/image332.jpg"/><Relationship Id="rId5" Type="http://schemas.openxmlformats.org/officeDocument/2006/relationships/image" Target="../media/image337.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 Id="rId3" Type="http://schemas.openxmlformats.org/officeDocument/2006/relationships/image" Target="../media/image336.jpg"/><Relationship Id="rId4" Type="http://schemas.openxmlformats.org/officeDocument/2006/relationships/image" Target="../media/image327.jpg"/><Relationship Id="rId5" Type="http://schemas.openxmlformats.org/officeDocument/2006/relationships/image" Target="../media/image328.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 Id="rId3" Type="http://schemas.openxmlformats.org/officeDocument/2006/relationships/image" Target="../media/image335.jpg"/><Relationship Id="rId4" Type="http://schemas.openxmlformats.org/officeDocument/2006/relationships/image" Target="../media/image33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2.png"/><Relationship Id="rId4" Type="http://schemas.openxmlformats.org/officeDocument/2006/relationships/image" Target="../media/image39.jpg"/><Relationship Id="rId5" Type="http://schemas.openxmlformats.org/officeDocument/2006/relationships/image" Target="../media/image4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7.jpg"/><Relationship Id="rId4" Type="http://schemas.openxmlformats.org/officeDocument/2006/relationships/image" Target="../media/image43.png"/><Relationship Id="rId5" Type="http://schemas.openxmlformats.org/officeDocument/2006/relationships/image" Target="../media/image46.jpg"/><Relationship Id="rId6" Type="http://schemas.openxmlformats.org/officeDocument/2006/relationships/image" Target="../media/image45.jpg"/><Relationship Id="rId7" Type="http://schemas.openxmlformats.org/officeDocument/2006/relationships/image" Target="../media/image5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9.jpg"/><Relationship Id="rId4" Type="http://schemas.openxmlformats.org/officeDocument/2006/relationships/image" Target="../media/image50.jpg"/><Relationship Id="rId5" Type="http://schemas.openxmlformats.org/officeDocument/2006/relationships/image" Target="../media/image51.jpg"/><Relationship Id="rId6" Type="http://schemas.openxmlformats.org/officeDocument/2006/relationships/image" Target="../media/image53.png"/><Relationship Id="rId7" Type="http://schemas.openxmlformats.org/officeDocument/2006/relationships/image" Target="../media/image54.png"/><Relationship Id="rId8" Type="http://schemas.openxmlformats.org/officeDocument/2006/relationships/image" Target="../media/image5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0.jpg"/><Relationship Id="rId4" Type="http://schemas.openxmlformats.org/officeDocument/2006/relationships/image" Target="../media/image59.jpg"/><Relationship Id="rId5" Type="http://schemas.openxmlformats.org/officeDocument/2006/relationships/image" Target="../media/image5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65.png"/><Relationship Id="rId4" Type="http://schemas.openxmlformats.org/officeDocument/2006/relationships/image" Target="../media/image57.jpg"/><Relationship Id="rId5" Type="http://schemas.openxmlformats.org/officeDocument/2006/relationships/image" Target="../media/image6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64.jpg"/><Relationship Id="rId4" Type="http://schemas.openxmlformats.org/officeDocument/2006/relationships/image" Target="../media/image62.jpg"/><Relationship Id="rId5" Type="http://schemas.openxmlformats.org/officeDocument/2006/relationships/image" Target="../media/image6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8.jpg"/><Relationship Id="rId4" Type="http://schemas.openxmlformats.org/officeDocument/2006/relationships/image" Target="../media/image61.png"/><Relationship Id="rId5" Type="http://schemas.openxmlformats.org/officeDocument/2006/relationships/image" Target="../media/image65.jpg"/><Relationship Id="rId6" Type="http://schemas.openxmlformats.org/officeDocument/2006/relationships/image" Target="../media/image6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72.jpg"/><Relationship Id="rId4" Type="http://schemas.openxmlformats.org/officeDocument/2006/relationships/image" Target="../media/image6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68.jpg"/><Relationship Id="rId4" Type="http://schemas.openxmlformats.org/officeDocument/2006/relationships/image" Target="../media/image71.jpg"/><Relationship Id="rId5" Type="http://schemas.openxmlformats.org/officeDocument/2006/relationships/image" Target="../media/image77.jpg"/><Relationship Id="rId6" Type="http://schemas.openxmlformats.org/officeDocument/2006/relationships/image" Target="../media/image79.jpg"/><Relationship Id="rId7" Type="http://schemas.openxmlformats.org/officeDocument/2006/relationships/image" Target="../media/image70.jpg"/><Relationship Id="rId8" Type="http://schemas.openxmlformats.org/officeDocument/2006/relationships/image" Target="../media/image7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jpg"/><Relationship Id="rId4" Type="http://schemas.openxmlformats.org/officeDocument/2006/relationships/image" Target="../media/image19.jpg"/><Relationship Id="rId5" Type="http://schemas.openxmlformats.org/officeDocument/2006/relationships/image" Target="../media/image2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74.jpg"/><Relationship Id="rId4" Type="http://schemas.openxmlformats.org/officeDocument/2006/relationships/image" Target="../media/image82.jpg"/><Relationship Id="rId5" Type="http://schemas.openxmlformats.org/officeDocument/2006/relationships/image" Target="../media/image8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73.jpg"/><Relationship Id="rId4" Type="http://schemas.openxmlformats.org/officeDocument/2006/relationships/image" Target="../media/image91.jpg"/><Relationship Id="rId5" Type="http://schemas.openxmlformats.org/officeDocument/2006/relationships/image" Target="../media/image7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94.jpg"/><Relationship Id="rId4" Type="http://schemas.openxmlformats.org/officeDocument/2006/relationships/image" Target="../media/image76.jpg"/><Relationship Id="rId5" Type="http://schemas.openxmlformats.org/officeDocument/2006/relationships/image" Target="../media/image8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05.jpg"/><Relationship Id="rId4" Type="http://schemas.openxmlformats.org/officeDocument/2006/relationships/image" Target="../media/image93.jpg"/><Relationship Id="rId5" Type="http://schemas.openxmlformats.org/officeDocument/2006/relationships/image" Target="../media/image9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88.jpg"/><Relationship Id="rId4" Type="http://schemas.openxmlformats.org/officeDocument/2006/relationships/image" Target="../media/image87.jpg"/><Relationship Id="rId5" Type="http://schemas.openxmlformats.org/officeDocument/2006/relationships/image" Target="../media/image8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83.jpg"/><Relationship Id="rId4" Type="http://schemas.openxmlformats.org/officeDocument/2006/relationships/image" Target="../media/image86.jpg"/><Relationship Id="rId5" Type="http://schemas.openxmlformats.org/officeDocument/2006/relationships/image" Target="../media/image100.jpg"/><Relationship Id="rId6" Type="http://schemas.openxmlformats.org/officeDocument/2006/relationships/image" Target="../media/image92.jpg"/><Relationship Id="rId7" Type="http://schemas.openxmlformats.org/officeDocument/2006/relationships/image" Target="../media/image8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85.jpg"/><Relationship Id="rId4" Type="http://schemas.openxmlformats.org/officeDocument/2006/relationships/image" Target="../media/image96.jpg"/><Relationship Id="rId5" Type="http://schemas.openxmlformats.org/officeDocument/2006/relationships/image" Target="../media/image10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03.jpg"/><Relationship Id="rId4" Type="http://schemas.openxmlformats.org/officeDocument/2006/relationships/image" Target="../media/image9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98.jpg"/><Relationship Id="rId4" Type="http://schemas.openxmlformats.org/officeDocument/2006/relationships/image" Target="../media/image97.jpg"/><Relationship Id="rId5" Type="http://schemas.openxmlformats.org/officeDocument/2006/relationships/image" Target="../media/image10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14.jpg"/><Relationship Id="rId4" Type="http://schemas.openxmlformats.org/officeDocument/2006/relationships/image" Target="../media/image107.jpg"/><Relationship Id="rId5" Type="http://schemas.openxmlformats.org/officeDocument/2006/relationships/image" Target="../media/image9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jpg"/><Relationship Id="rId4" Type="http://schemas.openxmlformats.org/officeDocument/2006/relationships/image" Target="../media/image13.jpg"/><Relationship Id="rId5" Type="http://schemas.openxmlformats.org/officeDocument/2006/relationships/image" Target="../media/image31.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04.jpg"/><Relationship Id="rId4" Type="http://schemas.openxmlformats.org/officeDocument/2006/relationships/image" Target="../media/image112.png"/><Relationship Id="rId5" Type="http://schemas.openxmlformats.org/officeDocument/2006/relationships/image" Target="../media/image113.jpg"/><Relationship Id="rId6" Type="http://schemas.openxmlformats.org/officeDocument/2006/relationships/image" Target="../media/image10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06.jpg"/><Relationship Id="rId4" Type="http://schemas.openxmlformats.org/officeDocument/2006/relationships/image" Target="../media/image108.jpg"/><Relationship Id="rId5" Type="http://schemas.openxmlformats.org/officeDocument/2006/relationships/image" Target="../media/image11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10.jpg"/><Relationship Id="rId4" Type="http://schemas.openxmlformats.org/officeDocument/2006/relationships/image" Target="../media/image117.jpg"/><Relationship Id="rId5" Type="http://schemas.openxmlformats.org/officeDocument/2006/relationships/image" Target="../media/image11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15.png"/><Relationship Id="rId4" Type="http://schemas.openxmlformats.org/officeDocument/2006/relationships/image" Target="../media/image123.gif"/><Relationship Id="rId5" Type="http://schemas.openxmlformats.org/officeDocument/2006/relationships/image" Target="../media/image11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20.png"/><Relationship Id="rId4" Type="http://schemas.openxmlformats.org/officeDocument/2006/relationships/image" Target="../media/image119.png"/><Relationship Id="rId5" Type="http://schemas.openxmlformats.org/officeDocument/2006/relationships/image" Target="../media/image124.png"/><Relationship Id="rId6" Type="http://schemas.openxmlformats.org/officeDocument/2006/relationships/image" Target="../media/image12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comments" Target="../comments/comment1.xml"/><Relationship Id="rId4" Type="http://schemas.openxmlformats.org/officeDocument/2006/relationships/image" Target="../media/image126.jpg"/><Relationship Id="rId5" Type="http://schemas.openxmlformats.org/officeDocument/2006/relationships/image" Target="../media/image128.jpg"/><Relationship Id="rId6" Type="http://schemas.openxmlformats.org/officeDocument/2006/relationships/image" Target="../media/image12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22.jpg"/><Relationship Id="rId4" Type="http://schemas.openxmlformats.org/officeDocument/2006/relationships/image" Target="../media/image127.jpg"/><Relationship Id="rId5" Type="http://schemas.openxmlformats.org/officeDocument/2006/relationships/image" Target="../media/image129.jpg"/><Relationship Id="rId6" Type="http://schemas.openxmlformats.org/officeDocument/2006/relationships/image" Target="../media/image13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30.jpg"/><Relationship Id="rId4" Type="http://schemas.openxmlformats.org/officeDocument/2006/relationships/image" Target="../media/image132.jpg"/><Relationship Id="rId5" Type="http://schemas.openxmlformats.org/officeDocument/2006/relationships/image" Target="../media/image134.jpg"/><Relationship Id="rId6" Type="http://schemas.openxmlformats.org/officeDocument/2006/relationships/image" Target="../media/image121.jpg"/><Relationship Id="rId7" Type="http://schemas.openxmlformats.org/officeDocument/2006/relationships/image" Target="../media/image135.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33.jpg"/><Relationship Id="rId4" Type="http://schemas.openxmlformats.org/officeDocument/2006/relationships/image" Target="../media/image136.jpg"/><Relationship Id="rId5" Type="http://schemas.openxmlformats.org/officeDocument/2006/relationships/image" Target="../media/image14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38.jpg"/><Relationship Id="rId4" Type="http://schemas.openxmlformats.org/officeDocument/2006/relationships/image" Target="../media/image141.png"/><Relationship Id="rId5" Type="http://schemas.openxmlformats.org/officeDocument/2006/relationships/image" Target="../media/image140.png"/><Relationship Id="rId6" Type="http://schemas.openxmlformats.org/officeDocument/2006/relationships/image" Target="../media/image1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3.jpg"/><Relationship Id="rId4" Type="http://schemas.openxmlformats.org/officeDocument/2006/relationships/image" Target="../media/image28.jpg"/><Relationship Id="rId5" Type="http://schemas.openxmlformats.org/officeDocument/2006/relationships/image" Target="../media/image1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42.png"/><Relationship Id="rId4" Type="http://schemas.openxmlformats.org/officeDocument/2006/relationships/image" Target="../media/image139.jpg"/><Relationship Id="rId5" Type="http://schemas.openxmlformats.org/officeDocument/2006/relationships/image" Target="../media/image145.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47.png"/><Relationship Id="rId4" Type="http://schemas.openxmlformats.org/officeDocument/2006/relationships/image" Target="../media/image144.jpg"/><Relationship Id="rId5" Type="http://schemas.openxmlformats.org/officeDocument/2006/relationships/image" Target="../media/image155.png"/><Relationship Id="rId6" Type="http://schemas.openxmlformats.org/officeDocument/2006/relationships/image" Target="../media/image16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60.jpg"/><Relationship Id="rId4" Type="http://schemas.openxmlformats.org/officeDocument/2006/relationships/image" Target="../media/image158.png"/><Relationship Id="rId5" Type="http://schemas.openxmlformats.org/officeDocument/2006/relationships/image" Target="../media/image146.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53.jpg"/><Relationship Id="rId4" Type="http://schemas.openxmlformats.org/officeDocument/2006/relationships/image" Target="../media/image154.jpg"/><Relationship Id="rId5" Type="http://schemas.openxmlformats.org/officeDocument/2006/relationships/image" Target="../media/image148.jpg"/><Relationship Id="rId6" Type="http://schemas.openxmlformats.org/officeDocument/2006/relationships/image" Target="../media/image161.jpg"/><Relationship Id="rId7" Type="http://schemas.openxmlformats.org/officeDocument/2006/relationships/image" Target="../media/image151.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49.jpg"/><Relationship Id="rId4" Type="http://schemas.openxmlformats.org/officeDocument/2006/relationships/image" Target="../media/image152.jpg"/><Relationship Id="rId5" Type="http://schemas.openxmlformats.org/officeDocument/2006/relationships/image" Target="../media/image156.jpg"/><Relationship Id="rId6" Type="http://schemas.openxmlformats.org/officeDocument/2006/relationships/image" Target="../media/image150.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171.jpg"/><Relationship Id="rId4" Type="http://schemas.openxmlformats.org/officeDocument/2006/relationships/image" Target="../media/image157.jpg"/><Relationship Id="rId5" Type="http://schemas.openxmlformats.org/officeDocument/2006/relationships/image" Target="../media/image162.jpg"/><Relationship Id="rId6" Type="http://schemas.openxmlformats.org/officeDocument/2006/relationships/image" Target="../media/image167.jpg"/><Relationship Id="rId7" Type="http://schemas.openxmlformats.org/officeDocument/2006/relationships/image" Target="../media/image16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159.png"/><Relationship Id="rId4" Type="http://schemas.openxmlformats.org/officeDocument/2006/relationships/image" Target="../media/image165.jpg"/><Relationship Id="rId5" Type="http://schemas.openxmlformats.org/officeDocument/2006/relationships/image" Target="../media/image163.jpg"/><Relationship Id="rId6" Type="http://schemas.openxmlformats.org/officeDocument/2006/relationships/image" Target="../media/image17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175.jpg"/><Relationship Id="rId4" Type="http://schemas.openxmlformats.org/officeDocument/2006/relationships/image" Target="../media/image182.jpg"/><Relationship Id="rId5" Type="http://schemas.openxmlformats.org/officeDocument/2006/relationships/image" Target="../media/image166.jpg"/><Relationship Id="rId6" Type="http://schemas.openxmlformats.org/officeDocument/2006/relationships/image" Target="../media/image174.jpg"/><Relationship Id="rId7" Type="http://schemas.openxmlformats.org/officeDocument/2006/relationships/image" Target="../media/image170.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169.jpg"/><Relationship Id="rId4" Type="http://schemas.openxmlformats.org/officeDocument/2006/relationships/image" Target="../media/image185.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176.jpg"/><Relationship Id="rId4" Type="http://schemas.openxmlformats.org/officeDocument/2006/relationships/image" Target="../media/image198.jpg"/><Relationship Id="rId5" Type="http://schemas.openxmlformats.org/officeDocument/2006/relationships/image" Target="../media/image17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4.jpg"/><Relationship Id="rId4" Type="http://schemas.openxmlformats.org/officeDocument/2006/relationships/image" Target="../media/image21.jpg"/><Relationship Id="rId5" Type="http://schemas.openxmlformats.org/officeDocument/2006/relationships/image" Target="../media/image30.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184.jpg"/><Relationship Id="rId4" Type="http://schemas.openxmlformats.org/officeDocument/2006/relationships/image" Target="../media/image177.jpg"/><Relationship Id="rId5" Type="http://schemas.openxmlformats.org/officeDocument/2006/relationships/image" Target="../media/image179.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186.jpg"/><Relationship Id="rId4" Type="http://schemas.openxmlformats.org/officeDocument/2006/relationships/image" Target="../media/image178.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187.jpg"/><Relationship Id="rId4" Type="http://schemas.openxmlformats.org/officeDocument/2006/relationships/image" Target="../media/image193.jpg"/><Relationship Id="rId5" Type="http://schemas.openxmlformats.org/officeDocument/2006/relationships/image" Target="../media/image190.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181.jpg"/><Relationship Id="rId4" Type="http://schemas.openxmlformats.org/officeDocument/2006/relationships/image" Target="../media/image180.jpg"/><Relationship Id="rId5" Type="http://schemas.openxmlformats.org/officeDocument/2006/relationships/image" Target="../media/image199.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188.png"/><Relationship Id="rId4" Type="http://schemas.openxmlformats.org/officeDocument/2006/relationships/image" Target="../media/image183.jpg"/><Relationship Id="rId5" Type="http://schemas.openxmlformats.org/officeDocument/2006/relationships/image" Target="../media/image19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194.jpg"/><Relationship Id="rId4" Type="http://schemas.openxmlformats.org/officeDocument/2006/relationships/image" Target="../media/image189.jpg"/><Relationship Id="rId5" Type="http://schemas.openxmlformats.org/officeDocument/2006/relationships/image" Target="../media/image191.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200.jpg"/><Relationship Id="rId4" Type="http://schemas.openxmlformats.org/officeDocument/2006/relationships/image" Target="../media/image192.jpg"/><Relationship Id="rId5" Type="http://schemas.openxmlformats.org/officeDocument/2006/relationships/image" Target="../media/image203.jpg"/><Relationship Id="rId6" Type="http://schemas.openxmlformats.org/officeDocument/2006/relationships/image" Target="../media/image205.jpg"/><Relationship Id="rId7" Type="http://schemas.openxmlformats.org/officeDocument/2006/relationships/image" Target="../media/image196.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197.jpg"/><Relationship Id="rId4" Type="http://schemas.openxmlformats.org/officeDocument/2006/relationships/image" Target="../media/image201.jpg"/><Relationship Id="rId5" Type="http://schemas.openxmlformats.org/officeDocument/2006/relationships/image" Target="../media/image204.jpg"/><Relationship Id="rId6" Type="http://schemas.openxmlformats.org/officeDocument/2006/relationships/image" Target="../media/image207.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211.jpg"/><Relationship Id="rId4" Type="http://schemas.openxmlformats.org/officeDocument/2006/relationships/image" Target="../media/image202.jpg"/><Relationship Id="rId5" Type="http://schemas.openxmlformats.org/officeDocument/2006/relationships/image" Target="../media/image206.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214.jpg"/><Relationship Id="rId4" Type="http://schemas.openxmlformats.org/officeDocument/2006/relationships/image" Target="../media/image219.jpg"/><Relationship Id="rId5" Type="http://schemas.openxmlformats.org/officeDocument/2006/relationships/image" Target="../media/image21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7.jpg"/><Relationship Id="rId4" Type="http://schemas.openxmlformats.org/officeDocument/2006/relationships/image" Target="../media/image22.jpg"/><Relationship Id="rId5" Type="http://schemas.openxmlformats.org/officeDocument/2006/relationships/image" Target="../media/image26.jpg"/><Relationship Id="rId6" Type="http://schemas.openxmlformats.org/officeDocument/2006/relationships/image" Target="../media/image29.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210.jpg"/><Relationship Id="rId4" Type="http://schemas.openxmlformats.org/officeDocument/2006/relationships/image" Target="../media/image217.jpg"/><Relationship Id="rId5" Type="http://schemas.openxmlformats.org/officeDocument/2006/relationships/image" Target="../media/image212.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208.jpg"/><Relationship Id="rId4" Type="http://schemas.openxmlformats.org/officeDocument/2006/relationships/image" Target="../media/image209.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222.png"/><Relationship Id="rId4" Type="http://schemas.openxmlformats.org/officeDocument/2006/relationships/image" Target="../media/image220.png"/><Relationship Id="rId5" Type="http://schemas.openxmlformats.org/officeDocument/2006/relationships/image" Target="../media/image215.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218.png"/><Relationship Id="rId4" Type="http://schemas.openxmlformats.org/officeDocument/2006/relationships/image" Target="../media/image216.gif"/><Relationship Id="rId5" Type="http://schemas.openxmlformats.org/officeDocument/2006/relationships/image" Target="../media/image225.jpg"/><Relationship Id="rId6" Type="http://schemas.openxmlformats.org/officeDocument/2006/relationships/image" Target="../media/image233.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221.jpg"/><Relationship Id="rId4" Type="http://schemas.openxmlformats.org/officeDocument/2006/relationships/image" Target="../media/image224.jpg"/><Relationship Id="rId5" Type="http://schemas.openxmlformats.org/officeDocument/2006/relationships/image" Target="../media/image226.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231.jpg"/><Relationship Id="rId4" Type="http://schemas.openxmlformats.org/officeDocument/2006/relationships/image" Target="../media/image240.jpg"/><Relationship Id="rId5" Type="http://schemas.openxmlformats.org/officeDocument/2006/relationships/image" Target="../media/image223.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237.jpg"/><Relationship Id="rId4" Type="http://schemas.openxmlformats.org/officeDocument/2006/relationships/image" Target="../media/image228.jpg"/><Relationship Id="rId5" Type="http://schemas.openxmlformats.org/officeDocument/2006/relationships/image" Target="../media/image248.jpg"/><Relationship Id="rId6" Type="http://schemas.openxmlformats.org/officeDocument/2006/relationships/image" Target="../media/image227.jpg"/><Relationship Id="rId7" Type="http://schemas.openxmlformats.org/officeDocument/2006/relationships/image" Target="../media/image22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234.jpg"/><Relationship Id="rId4" Type="http://schemas.openxmlformats.org/officeDocument/2006/relationships/image" Target="../media/image241.jpg"/><Relationship Id="rId5" Type="http://schemas.openxmlformats.org/officeDocument/2006/relationships/image" Target="../media/image230.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238.jpg"/><Relationship Id="rId4" Type="http://schemas.openxmlformats.org/officeDocument/2006/relationships/image" Target="../media/image232.jpg"/><Relationship Id="rId5" Type="http://schemas.openxmlformats.org/officeDocument/2006/relationships/image" Target="../media/image235.jpg"/><Relationship Id="rId6" Type="http://schemas.openxmlformats.org/officeDocument/2006/relationships/image" Target="../media/image239.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242.png"/><Relationship Id="rId4" Type="http://schemas.openxmlformats.org/officeDocument/2006/relationships/image" Target="../media/image236.jpg"/><Relationship Id="rId5" Type="http://schemas.openxmlformats.org/officeDocument/2006/relationships/image" Target="../media/image24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0.jpg"/><Relationship Id="rId4" Type="http://schemas.openxmlformats.org/officeDocument/2006/relationships/image" Target="../media/image48.jpg"/><Relationship Id="rId5" Type="http://schemas.openxmlformats.org/officeDocument/2006/relationships/image" Target="../media/image38.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243.jpg"/><Relationship Id="rId4" Type="http://schemas.openxmlformats.org/officeDocument/2006/relationships/image" Target="../media/image232.jpg"/><Relationship Id="rId5" Type="http://schemas.openxmlformats.org/officeDocument/2006/relationships/image" Target="../media/image24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250.jpg"/><Relationship Id="rId4" Type="http://schemas.openxmlformats.org/officeDocument/2006/relationships/image" Target="../media/image280.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247.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249.jpg"/><Relationship Id="rId4" Type="http://schemas.openxmlformats.org/officeDocument/2006/relationships/image" Target="../media/image260.png"/><Relationship Id="rId5" Type="http://schemas.openxmlformats.org/officeDocument/2006/relationships/image" Target="../media/image257.png"/><Relationship Id="rId6" Type="http://schemas.openxmlformats.org/officeDocument/2006/relationships/image" Target="../media/image245.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258.jpg"/><Relationship Id="rId4" Type="http://schemas.openxmlformats.org/officeDocument/2006/relationships/image" Target="../media/image254.jpg"/><Relationship Id="rId5" Type="http://schemas.openxmlformats.org/officeDocument/2006/relationships/image" Target="../media/image251.jpg"/><Relationship Id="rId6" Type="http://schemas.openxmlformats.org/officeDocument/2006/relationships/image" Target="../media/image252.jpg"/><Relationship Id="rId7" Type="http://schemas.openxmlformats.org/officeDocument/2006/relationships/image" Target="../media/image299.png"/><Relationship Id="rId8" Type="http://schemas.openxmlformats.org/officeDocument/2006/relationships/image" Target="../media/image255.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261.jpg"/><Relationship Id="rId4" Type="http://schemas.openxmlformats.org/officeDocument/2006/relationships/image" Target="../media/image25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266.jpg"/><Relationship Id="rId4" Type="http://schemas.openxmlformats.org/officeDocument/2006/relationships/image" Target="../media/image256.jpg"/><Relationship Id="rId5" Type="http://schemas.openxmlformats.org/officeDocument/2006/relationships/image" Target="../media/image259.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263.jpg"/><Relationship Id="rId4" Type="http://schemas.openxmlformats.org/officeDocument/2006/relationships/image" Target="../media/image268.jpg"/><Relationship Id="rId5" Type="http://schemas.openxmlformats.org/officeDocument/2006/relationships/image" Target="../media/image264.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269.jpg"/><Relationship Id="rId4" Type="http://schemas.openxmlformats.org/officeDocument/2006/relationships/image" Target="../media/image262.jpg"/><Relationship Id="rId5" Type="http://schemas.openxmlformats.org/officeDocument/2006/relationships/image" Target="../media/image288.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267.jpg"/><Relationship Id="rId4" Type="http://schemas.openxmlformats.org/officeDocument/2006/relationships/image" Target="../media/image271.jpg"/><Relationship Id="rId5" Type="http://schemas.openxmlformats.org/officeDocument/2006/relationships/image" Target="../media/image27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7.png"/><Relationship Id="rId4" Type="http://schemas.openxmlformats.org/officeDocument/2006/relationships/image" Target="../media/image32.jpg"/><Relationship Id="rId5" Type="http://schemas.openxmlformats.org/officeDocument/2006/relationships/image" Target="../media/image34.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314.jpg"/><Relationship Id="rId4" Type="http://schemas.openxmlformats.org/officeDocument/2006/relationships/image" Target="../media/image270.gif"/><Relationship Id="rId5" Type="http://schemas.openxmlformats.org/officeDocument/2006/relationships/image" Target="../media/image283.jpg"/><Relationship Id="rId6" Type="http://schemas.openxmlformats.org/officeDocument/2006/relationships/image" Target="../media/image275.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282.jpg"/><Relationship Id="rId4" Type="http://schemas.openxmlformats.org/officeDocument/2006/relationships/image" Target="../media/image272.jpg"/><Relationship Id="rId5" Type="http://schemas.openxmlformats.org/officeDocument/2006/relationships/image" Target="../media/image279.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281.jpg"/><Relationship Id="rId4" Type="http://schemas.openxmlformats.org/officeDocument/2006/relationships/image" Target="../media/image286.jpg"/><Relationship Id="rId5" Type="http://schemas.openxmlformats.org/officeDocument/2006/relationships/image" Target="../media/image278.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284.jpg"/><Relationship Id="rId4" Type="http://schemas.openxmlformats.org/officeDocument/2006/relationships/image" Target="../media/image276.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274.jpg"/><Relationship Id="rId4" Type="http://schemas.openxmlformats.org/officeDocument/2006/relationships/image" Target="../media/image295.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277.jpg"/><Relationship Id="rId4" Type="http://schemas.openxmlformats.org/officeDocument/2006/relationships/image" Target="../media/image289.jpg"/><Relationship Id="rId5" Type="http://schemas.openxmlformats.org/officeDocument/2006/relationships/image" Target="../media/image292.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287.jpg"/><Relationship Id="rId4" Type="http://schemas.openxmlformats.org/officeDocument/2006/relationships/image" Target="../media/image291.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285.jpg"/><Relationship Id="rId4" Type="http://schemas.openxmlformats.org/officeDocument/2006/relationships/image" Target="../media/image297.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290.jpg"/><Relationship Id="rId4" Type="http://schemas.openxmlformats.org/officeDocument/2006/relationships/image" Target="../media/image293.png"/><Relationship Id="rId5" Type="http://schemas.openxmlformats.org/officeDocument/2006/relationships/image" Target="../media/image294.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300.png"/><Relationship Id="rId4" Type="http://schemas.openxmlformats.org/officeDocument/2006/relationships/image" Target="../media/image30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5.jpg"/><Relationship Id="rId4" Type="http://schemas.openxmlformats.org/officeDocument/2006/relationships/image" Target="../media/image33.png"/><Relationship Id="rId5" Type="http://schemas.openxmlformats.org/officeDocument/2006/relationships/image" Target="../media/image36.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308.jpg"/><Relationship Id="rId4" Type="http://schemas.openxmlformats.org/officeDocument/2006/relationships/image" Target="../media/image303.jpg"/><Relationship Id="rId5" Type="http://schemas.openxmlformats.org/officeDocument/2006/relationships/image" Target="../media/image296.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305.jpg"/><Relationship Id="rId4" Type="http://schemas.openxmlformats.org/officeDocument/2006/relationships/image" Target="../media/image310.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301.jpg"/><Relationship Id="rId4" Type="http://schemas.openxmlformats.org/officeDocument/2006/relationships/image" Target="../media/image298.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338.jpg"/><Relationship Id="rId4" Type="http://schemas.openxmlformats.org/officeDocument/2006/relationships/image" Target="../media/image307.png"/><Relationship Id="rId5" Type="http://schemas.openxmlformats.org/officeDocument/2006/relationships/image" Target="../media/image304.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302.jpg"/><Relationship Id="rId4" Type="http://schemas.openxmlformats.org/officeDocument/2006/relationships/image" Target="../media/image312.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315.jpg"/><Relationship Id="rId4" Type="http://schemas.openxmlformats.org/officeDocument/2006/relationships/image" Target="../media/image317.jpg"/><Relationship Id="rId5" Type="http://schemas.openxmlformats.org/officeDocument/2006/relationships/image" Target="../media/image313.jpg"/><Relationship Id="rId6" Type="http://schemas.openxmlformats.org/officeDocument/2006/relationships/image" Target="../media/image320.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image" Target="../media/image319.jpg"/><Relationship Id="rId4" Type="http://schemas.openxmlformats.org/officeDocument/2006/relationships/image" Target="../media/image311.jpg"/><Relationship Id="rId5" Type="http://schemas.openxmlformats.org/officeDocument/2006/relationships/image" Target="../media/image325.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 Id="rId3" Type="http://schemas.openxmlformats.org/officeDocument/2006/relationships/image" Target="../media/image321.jpg"/><Relationship Id="rId4" Type="http://schemas.openxmlformats.org/officeDocument/2006/relationships/image" Target="../media/image309.png"/><Relationship Id="rId5" Type="http://schemas.openxmlformats.org/officeDocument/2006/relationships/image" Target="../media/image316.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image" Target="../media/image323.jpg"/><Relationship Id="rId4" Type="http://schemas.openxmlformats.org/officeDocument/2006/relationships/image" Target="../media/image334.jpg"/><Relationship Id="rId5" Type="http://schemas.openxmlformats.org/officeDocument/2006/relationships/image" Target="../media/image324.jpg"/><Relationship Id="rId6" Type="http://schemas.openxmlformats.org/officeDocument/2006/relationships/image" Target="../media/image318.jpg"/><Relationship Id="rId7" Type="http://schemas.openxmlformats.org/officeDocument/2006/relationships/image" Target="../media/image322.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image" Target="../media/image331.jpg"/><Relationship Id="rId4" Type="http://schemas.openxmlformats.org/officeDocument/2006/relationships/image" Target="../media/image326.jpg"/><Relationship Id="rId5" Type="http://schemas.openxmlformats.org/officeDocument/2006/relationships/image" Target="../media/image32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26"/>
          <p:cNvSpPr txBox="1"/>
          <p:nvPr>
            <p:ph idx="2" type="body"/>
          </p:nvPr>
        </p:nvSpPr>
        <p:spPr>
          <a:xfrm>
            <a:off x="-2314" y="3270682"/>
            <a:ext cx="12194314" cy="1235115"/>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3000"/>
              <a:buNone/>
            </a:pPr>
            <a:r>
              <a:rPr b="1" lang="en-US" sz="3000"/>
              <a:t>Giving a Voice to Deaf People in Metal Sector (VOC2DEAF)</a:t>
            </a:r>
            <a:endParaRPr b="1" sz="3000"/>
          </a:p>
          <a:p>
            <a:pPr indent="0" lvl="0" marL="0" rtl="0" algn="ctr">
              <a:lnSpc>
                <a:spcPct val="90000"/>
              </a:lnSpc>
              <a:spcBef>
                <a:spcPts val="1000"/>
              </a:spcBef>
              <a:spcAft>
                <a:spcPts val="0"/>
              </a:spcAft>
              <a:buClr>
                <a:schemeClr val="dk1"/>
              </a:buClr>
              <a:buSzPts val="3000"/>
              <a:buNone/>
            </a:pPr>
            <a:r>
              <a:rPr b="1" lang="en-US" sz="3000"/>
              <a:t>STANDARD MACHINE ELEMENTS</a:t>
            </a:r>
            <a:endParaRPr b="1" sz="3000"/>
          </a:p>
        </p:txBody>
      </p:sp>
      <p:pic>
        <p:nvPicPr>
          <p:cNvPr descr="Image result for pamukkale Ã¼niversitesi logo" id="100" name="Google Shape;100;p26"/>
          <p:cNvPicPr preferRelativeResize="0"/>
          <p:nvPr/>
        </p:nvPicPr>
        <p:blipFill rotWithShape="1">
          <a:blip r:embed="rId3">
            <a:alphaModFix/>
          </a:blip>
          <a:srcRect b="0" l="0" r="0" t="0"/>
          <a:stretch/>
        </p:blipFill>
        <p:spPr>
          <a:xfrm>
            <a:off x="8524444" y="5050909"/>
            <a:ext cx="641332" cy="641330"/>
          </a:xfrm>
          <a:prstGeom prst="rect">
            <a:avLst/>
          </a:prstGeom>
          <a:noFill/>
          <a:ln>
            <a:noFill/>
          </a:ln>
        </p:spPr>
      </p:pic>
      <p:pic>
        <p:nvPicPr>
          <p:cNvPr id="101" name="Google Shape;101;p26"/>
          <p:cNvPicPr preferRelativeResize="0"/>
          <p:nvPr/>
        </p:nvPicPr>
        <p:blipFill rotWithShape="1">
          <a:blip r:embed="rId4">
            <a:alphaModFix/>
          </a:blip>
          <a:srcRect b="0" l="0" r="0" t="0"/>
          <a:stretch/>
        </p:blipFill>
        <p:spPr>
          <a:xfrm>
            <a:off x="3667232" y="4963883"/>
            <a:ext cx="1241918" cy="830954"/>
          </a:xfrm>
          <a:prstGeom prst="rect">
            <a:avLst/>
          </a:prstGeom>
          <a:noFill/>
          <a:ln>
            <a:noFill/>
          </a:ln>
        </p:spPr>
      </p:pic>
      <p:pic>
        <p:nvPicPr>
          <p:cNvPr descr="Related image" id="102" name="Google Shape;102;p26"/>
          <p:cNvPicPr preferRelativeResize="0"/>
          <p:nvPr/>
        </p:nvPicPr>
        <p:blipFill rotWithShape="1">
          <a:blip r:embed="rId5">
            <a:alphaModFix/>
          </a:blip>
          <a:srcRect b="0" l="0" r="0" t="0"/>
          <a:stretch/>
        </p:blipFill>
        <p:spPr>
          <a:xfrm>
            <a:off x="6295244" y="5082256"/>
            <a:ext cx="569290" cy="572443"/>
          </a:xfrm>
          <a:prstGeom prst="rect">
            <a:avLst/>
          </a:prstGeom>
          <a:noFill/>
          <a:ln>
            <a:noFill/>
          </a:ln>
        </p:spPr>
      </p:pic>
      <p:pic>
        <p:nvPicPr>
          <p:cNvPr descr="Image result for bayerischen bildungswerk wirtschaft logo" id="103" name="Google Shape;103;p26"/>
          <p:cNvPicPr preferRelativeResize="0"/>
          <p:nvPr/>
        </p:nvPicPr>
        <p:blipFill rotWithShape="1">
          <a:blip r:embed="rId6">
            <a:alphaModFix/>
          </a:blip>
          <a:srcRect b="20800" l="0" r="6211" t="18565"/>
          <a:stretch/>
        </p:blipFill>
        <p:spPr>
          <a:xfrm>
            <a:off x="6068489" y="6030331"/>
            <a:ext cx="1087513" cy="394460"/>
          </a:xfrm>
          <a:prstGeom prst="rect">
            <a:avLst/>
          </a:prstGeom>
          <a:noFill/>
          <a:ln>
            <a:noFill/>
          </a:ln>
        </p:spPr>
      </p:pic>
      <p:pic>
        <p:nvPicPr>
          <p:cNvPr descr="Image result for european sign language center logo" id="104" name="Google Shape;104;p26"/>
          <p:cNvPicPr preferRelativeResize="0"/>
          <p:nvPr/>
        </p:nvPicPr>
        <p:blipFill rotWithShape="1">
          <a:blip r:embed="rId7">
            <a:alphaModFix/>
          </a:blip>
          <a:srcRect b="20507" l="0" r="6760" t="27195"/>
          <a:stretch/>
        </p:blipFill>
        <p:spPr>
          <a:xfrm>
            <a:off x="3739311" y="5975901"/>
            <a:ext cx="1172608" cy="507758"/>
          </a:xfrm>
          <a:prstGeom prst="rect">
            <a:avLst/>
          </a:prstGeom>
          <a:noFill/>
          <a:ln>
            <a:noFill/>
          </a:ln>
        </p:spPr>
      </p:pic>
      <p:sp>
        <p:nvSpPr>
          <p:cNvPr id="105" name="Google Shape;105;p26"/>
          <p:cNvSpPr/>
          <p:nvPr/>
        </p:nvSpPr>
        <p:spPr>
          <a:xfrm>
            <a:off x="-2314" y="560944"/>
            <a:ext cx="2040069" cy="396057"/>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06" name="Google Shape;106;p26"/>
          <p:cNvPicPr preferRelativeResize="0"/>
          <p:nvPr/>
        </p:nvPicPr>
        <p:blipFill rotWithShape="1">
          <a:blip r:embed="rId8">
            <a:alphaModFix/>
          </a:blip>
          <a:srcRect b="0" l="0" r="0" t="0"/>
          <a:stretch/>
        </p:blipFill>
        <p:spPr>
          <a:xfrm>
            <a:off x="10256933" y="5563447"/>
            <a:ext cx="1069073" cy="337602"/>
          </a:xfrm>
          <a:prstGeom prst="rect">
            <a:avLst/>
          </a:prstGeom>
          <a:noFill/>
          <a:ln>
            <a:noFill/>
          </a:ln>
        </p:spPr>
      </p:pic>
      <p:pic>
        <p:nvPicPr>
          <p:cNvPr id="107" name="Google Shape;107;p26"/>
          <p:cNvPicPr preferRelativeResize="0"/>
          <p:nvPr/>
        </p:nvPicPr>
        <p:blipFill rotWithShape="1">
          <a:blip r:embed="rId9">
            <a:alphaModFix/>
          </a:blip>
          <a:srcRect b="0" l="0" r="0" t="0"/>
          <a:stretch/>
        </p:blipFill>
        <p:spPr>
          <a:xfrm>
            <a:off x="1090962" y="5223038"/>
            <a:ext cx="1532370" cy="269102"/>
          </a:xfrm>
          <a:prstGeom prst="rect">
            <a:avLst/>
          </a:prstGeom>
          <a:noFill/>
          <a:ln>
            <a:noFill/>
          </a:ln>
        </p:spPr>
      </p:pic>
      <p:pic>
        <p:nvPicPr>
          <p:cNvPr id="108" name="Google Shape;108;p26"/>
          <p:cNvPicPr preferRelativeResize="0"/>
          <p:nvPr/>
        </p:nvPicPr>
        <p:blipFill rotWithShape="1">
          <a:blip r:embed="rId10">
            <a:alphaModFix/>
          </a:blip>
          <a:srcRect b="0" l="0" r="0" t="0"/>
          <a:stretch/>
        </p:blipFill>
        <p:spPr>
          <a:xfrm>
            <a:off x="8566495" y="5936093"/>
            <a:ext cx="566620" cy="565600"/>
          </a:xfrm>
          <a:prstGeom prst="rect">
            <a:avLst/>
          </a:prstGeom>
          <a:noFill/>
          <a:ln>
            <a:noFill/>
          </a:ln>
        </p:spPr>
      </p:pic>
      <p:pic>
        <p:nvPicPr>
          <p:cNvPr id="109" name="Google Shape;109;p26"/>
          <p:cNvPicPr preferRelativeResize="0"/>
          <p:nvPr/>
        </p:nvPicPr>
        <p:blipFill rotWithShape="1">
          <a:blip r:embed="rId11">
            <a:alphaModFix/>
          </a:blip>
          <a:srcRect b="0" l="0" r="0" t="0"/>
          <a:stretch/>
        </p:blipFill>
        <p:spPr>
          <a:xfrm>
            <a:off x="3290980" y="273073"/>
            <a:ext cx="1080000" cy="566557"/>
          </a:xfrm>
          <a:prstGeom prst="rect">
            <a:avLst/>
          </a:prstGeom>
          <a:noFill/>
          <a:ln>
            <a:noFill/>
          </a:ln>
        </p:spPr>
      </p:pic>
      <p:pic>
        <p:nvPicPr>
          <p:cNvPr id="110" name="Google Shape;110;p26"/>
          <p:cNvPicPr preferRelativeResize="0"/>
          <p:nvPr/>
        </p:nvPicPr>
        <p:blipFill rotWithShape="1">
          <a:blip r:embed="rId12">
            <a:alphaModFix/>
          </a:blip>
          <a:srcRect b="0" l="0" r="0" t="0"/>
          <a:stretch/>
        </p:blipFill>
        <p:spPr>
          <a:xfrm>
            <a:off x="1523422" y="273073"/>
            <a:ext cx="1080000" cy="593135"/>
          </a:xfrm>
          <a:prstGeom prst="rect">
            <a:avLst/>
          </a:prstGeom>
          <a:noFill/>
          <a:ln>
            <a:noFill/>
          </a:ln>
        </p:spPr>
      </p:pic>
      <p:pic>
        <p:nvPicPr>
          <p:cNvPr descr="https://eacea.ec.europa.eu/sites/eacea-site/files/logosbeneficaireserasmusleft_withthesupport-01_0.jpg" id="111" name="Google Shape;111;p26"/>
          <p:cNvPicPr preferRelativeResize="0"/>
          <p:nvPr/>
        </p:nvPicPr>
        <p:blipFill rotWithShape="1">
          <a:blip r:embed="rId13">
            <a:alphaModFix/>
          </a:blip>
          <a:srcRect b="11399" l="26712" r="2757" t="13187"/>
          <a:stretch/>
        </p:blipFill>
        <p:spPr>
          <a:xfrm>
            <a:off x="5159896" y="255928"/>
            <a:ext cx="2522198" cy="592709"/>
          </a:xfrm>
          <a:prstGeom prst="rect">
            <a:avLst/>
          </a:prstGeom>
          <a:noFill/>
          <a:ln>
            <a:noFill/>
          </a:ln>
        </p:spPr>
      </p:pic>
      <p:pic>
        <p:nvPicPr>
          <p:cNvPr id="112" name="Google Shape;112;p26"/>
          <p:cNvPicPr preferRelativeResize="0"/>
          <p:nvPr/>
        </p:nvPicPr>
        <p:blipFill rotWithShape="1">
          <a:blip r:embed="rId14">
            <a:alphaModFix/>
          </a:blip>
          <a:srcRect b="0" l="0" r="0" t="0"/>
          <a:stretch/>
        </p:blipFill>
        <p:spPr>
          <a:xfrm>
            <a:off x="8589811" y="241051"/>
            <a:ext cx="1931688" cy="576000"/>
          </a:xfrm>
          <a:prstGeom prst="rect">
            <a:avLst/>
          </a:prstGeom>
          <a:noFill/>
          <a:ln>
            <a:noFill/>
          </a:ln>
        </p:spPr>
      </p:pic>
      <p:pic>
        <p:nvPicPr>
          <p:cNvPr id="113" name="Google Shape;113;p26"/>
          <p:cNvPicPr preferRelativeResize="0"/>
          <p:nvPr/>
        </p:nvPicPr>
        <p:blipFill rotWithShape="1">
          <a:blip r:embed="rId15">
            <a:alphaModFix/>
          </a:blip>
          <a:srcRect b="0" l="0" r="0" t="0"/>
          <a:stretch/>
        </p:blipFill>
        <p:spPr>
          <a:xfrm>
            <a:off x="1034971" y="6008559"/>
            <a:ext cx="1742694" cy="451808"/>
          </a:xfrm>
          <a:prstGeom prst="rect">
            <a:avLst/>
          </a:prstGeom>
          <a:noFill/>
          <a:ln>
            <a:noFill/>
          </a:ln>
        </p:spPr>
      </p:pic>
      <p:cxnSp>
        <p:nvCxnSpPr>
          <p:cNvPr id="114" name="Google Shape;114;p26"/>
          <p:cNvCxnSpPr/>
          <p:nvPr/>
        </p:nvCxnSpPr>
        <p:spPr>
          <a:xfrm rot="10800000">
            <a:off x="3183070" y="5082256"/>
            <a:ext cx="0" cy="470318"/>
          </a:xfrm>
          <a:prstGeom prst="straightConnector1">
            <a:avLst/>
          </a:prstGeom>
          <a:noFill/>
          <a:ln cap="flat" cmpd="sng" w="19050">
            <a:solidFill>
              <a:srgbClr val="7F7F7F"/>
            </a:solidFill>
            <a:prstDash val="solid"/>
            <a:round/>
            <a:headEnd len="sm" w="sm" type="none"/>
            <a:tailEnd len="sm" w="sm" type="none"/>
          </a:ln>
        </p:spPr>
      </p:cxnSp>
      <p:cxnSp>
        <p:nvCxnSpPr>
          <p:cNvPr id="115" name="Google Shape;115;p26"/>
          <p:cNvCxnSpPr/>
          <p:nvPr/>
        </p:nvCxnSpPr>
        <p:spPr>
          <a:xfrm rot="10800000">
            <a:off x="3183071" y="5931342"/>
            <a:ext cx="0" cy="470318"/>
          </a:xfrm>
          <a:prstGeom prst="straightConnector1">
            <a:avLst/>
          </a:prstGeom>
          <a:noFill/>
          <a:ln cap="flat" cmpd="sng" w="19050">
            <a:solidFill>
              <a:srgbClr val="7F7F7F"/>
            </a:solidFill>
            <a:prstDash val="solid"/>
            <a:round/>
            <a:headEnd len="sm" w="sm" type="none"/>
            <a:tailEnd len="sm" w="sm" type="none"/>
          </a:ln>
        </p:spPr>
      </p:cxnSp>
      <p:cxnSp>
        <p:nvCxnSpPr>
          <p:cNvPr id="116" name="Google Shape;116;p26"/>
          <p:cNvCxnSpPr/>
          <p:nvPr/>
        </p:nvCxnSpPr>
        <p:spPr>
          <a:xfrm rot="10800000">
            <a:off x="5523496" y="5093142"/>
            <a:ext cx="0" cy="470318"/>
          </a:xfrm>
          <a:prstGeom prst="straightConnector1">
            <a:avLst/>
          </a:prstGeom>
          <a:noFill/>
          <a:ln cap="flat" cmpd="sng" w="19050">
            <a:solidFill>
              <a:srgbClr val="7F7F7F"/>
            </a:solidFill>
            <a:prstDash val="solid"/>
            <a:round/>
            <a:headEnd len="sm" w="sm" type="none"/>
            <a:tailEnd len="sm" w="sm" type="none"/>
          </a:ln>
        </p:spPr>
      </p:cxnSp>
      <p:cxnSp>
        <p:nvCxnSpPr>
          <p:cNvPr id="117" name="Google Shape;117;p26"/>
          <p:cNvCxnSpPr/>
          <p:nvPr/>
        </p:nvCxnSpPr>
        <p:spPr>
          <a:xfrm rot="10800000">
            <a:off x="5523497" y="5942228"/>
            <a:ext cx="0" cy="470318"/>
          </a:xfrm>
          <a:prstGeom prst="straightConnector1">
            <a:avLst/>
          </a:prstGeom>
          <a:noFill/>
          <a:ln cap="flat" cmpd="sng" w="19050">
            <a:solidFill>
              <a:srgbClr val="7F7F7F"/>
            </a:solidFill>
            <a:prstDash val="solid"/>
            <a:round/>
            <a:headEnd len="sm" w="sm" type="none"/>
            <a:tailEnd len="sm" w="sm" type="none"/>
          </a:ln>
        </p:spPr>
      </p:cxnSp>
      <p:cxnSp>
        <p:nvCxnSpPr>
          <p:cNvPr id="118" name="Google Shape;118;p26"/>
          <p:cNvCxnSpPr/>
          <p:nvPr/>
        </p:nvCxnSpPr>
        <p:spPr>
          <a:xfrm rot="10800000">
            <a:off x="7678869" y="5093140"/>
            <a:ext cx="0" cy="470318"/>
          </a:xfrm>
          <a:prstGeom prst="straightConnector1">
            <a:avLst/>
          </a:prstGeom>
          <a:noFill/>
          <a:ln cap="flat" cmpd="sng" w="19050">
            <a:solidFill>
              <a:srgbClr val="7F7F7F"/>
            </a:solidFill>
            <a:prstDash val="solid"/>
            <a:round/>
            <a:headEnd len="sm" w="sm" type="none"/>
            <a:tailEnd len="sm" w="sm" type="none"/>
          </a:ln>
        </p:spPr>
      </p:cxnSp>
      <p:cxnSp>
        <p:nvCxnSpPr>
          <p:cNvPr id="119" name="Google Shape;119;p26"/>
          <p:cNvCxnSpPr/>
          <p:nvPr/>
        </p:nvCxnSpPr>
        <p:spPr>
          <a:xfrm rot="10800000">
            <a:off x="7678870" y="5942226"/>
            <a:ext cx="0" cy="470318"/>
          </a:xfrm>
          <a:prstGeom prst="straightConnector1">
            <a:avLst/>
          </a:prstGeom>
          <a:noFill/>
          <a:ln cap="flat" cmpd="sng" w="19050">
            <a:solidFill>
              <a:srgbClr val="7F7F7F"/>
            </a:solidFill>
            <a:prstDash val="solid"/>
            <a:round/>
            <a:headEnd len="sm" w="sm" type="none"/>
            <a:tailEnd len="sm" w="sm" type="none"/>
          </a:ln>
        </p:spPr>
      </p:cxnSp>
      <p:cxnSp>
        <p:nvCxnSpPr>
          <p:cNvPr id="120" name="Google Shape;120;p26"/>
          <p:cNvCxnSpPr/>
          <p:nvPr/>
        </p:nvCxnSpPr>
        <p:spPr>
          <a:xfrm rot="10800000">
            <a:off x="9758034" y="5082254"/>
            <a:ext cx="0" cy="470318"/>
          </a:xfrm>
          <a:prstGeom prst="straightConnector1">
            <a:avLst/>
          </a:prstGeom>
          <a:noFill/>
          <a:ln cap="flat" cmpd="sng" w="19050">
            <a:solidFill>
              <a:srgbClr val="7F7F7F"/>
            </a:solidFill>
            <a:prstDash val="solid"/>
            <a:round/>
            <a:headEnd len="sm" w="sm" type="none"/>
            <a:tailEnd len="sm" w="sm" type="none"/>
          </a:ln>
        </p:spPr>
      </p:cxnSp>
      <p:cxnSp>
        <p:nvCxnSpPr>
          <p:cNvPr id="121" name="Google Shape;121;p26"/>
          <p:cNvCxnSpPr/>
          <p:nvPr/>
        </p:nvCxnSpPr>
        <p:spPr>
          <a:xfrm rot="10800000">
            <a:off x="9758035" y="5931340"/>
            <a:ext cx="0" cy="470318"/>
          </a:xfrm>
          <a:prstGeom prst="straightConnector1">
            <a:avLst/>
          </a:prstGeom>
          <a:noFill/>
          <a:ln cap="flat" cmpd="sng" w="19050">
            <a:solidFill>
              <a:srgbClr val="7F7F7F"/>
            </a:solidFill>
            <a:prstDash val="solid"/>
            <a:round/>
            <a:headEnd len="sm" w="sm" type="none"/>
            <a:tailEnd len="sm" w="sm" type="none"/>
          </a:ln>
        </p:spPr>
      </p:cxnSp>
      <p:pic>
        <p:nvPicPr>
          <p:cNvPr id="122" name="Google Shape;122;p26"/>
          <p:cNvPicPr preferRelativeResize="0"/>
          <p:nvPr/>
        </p:nvPicPr>
        <p:blipFill rotWithShape="1">
          <a:blip r:embed="rId16">
            <a:alphaModFix/>
          </a:blip>
          <a:srcRect b="0" l="0" r="0" t="0"/>
          <a:stretch/>
        </p:blipFill>
        <p:spPr>
          <a:xfrm>
            <a:off x="4909150" y="1246153"/>
            <a:ext cx="2210128" cy="183514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3"/>
          <p:cNvSpPr/>
          <p:nvPr/>
        </p:nvSpPr>
        <p:spPr>
          <a:xfrm>
            <a:off x="0" y="15151"/>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33" name="Google Shape;233;p33"/>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b="1" lang="en-US" sz="3600"/>
              <a:t>Internal Circlip</a:t>
            </a:r>
            <a:endParaRPr b="1" sz="3600"/>
          </a:p>
        </p:txBody>
      </p:sp>
      <p:sp>
        <p:nvSpPr>
          <p:cNvPr id="234" name="Google Shape;234;p33"/>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35" name="Google Shape;235;p33"/>
          <p:cNvSpPr/>
          <p:nvPr/>
        </p:nvSpPr>
        <p:spPr>
          <a:xfrm>
            <a:off x="480127"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36" name="Google Shape;236;p33"/>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37" name="Google Shape;237;p33"/>
          <p:cNvSpPr/>
          <p:nvPr/>
        </p:nvSpPr>
        <p:spPr>
          <a:xfrm>
            <a:off x="4926000" y="4108526"/>
            <a:ext cx="6860100" cy="21945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lang="en-US" sz="2400">
                <a:solidFill>
                  <a:schemeClr val="dk1"/>
                </a:solidFill>
                <a:latin typeface="Calibri"/>
                <a:ea typeface="Calibri"/>
                <a:cs typeface="Calibri"/>
                <a:sym typeface="Calibri"/>
              </a:rPr>
              <a:t>An internal circlip is a special type of flexible ring. It is used to secure pinned connections in motors, turbines and pistons. An internal circlip is fitted inside a cylindrical bore.</a:t>
            </a:r>
            <a:endParaRPr sz="2400">
              <a:solidFill>
                <a:schemeClr val="dk1"/>
              </a:solidFill>
              <a:latin typeface="Calibri"/>
              <a:ea typeface="Calibri"/>
              <a:cs typeface="Calibri"/>
              <a:sym typeface="Calibri"/>
            </a:endParaRPr>
          </a:p>
        </p:txBody>
      </p:sp>
      <p:pic>
        <p:nvPicPr>
          <p:cNvPr descr="İç segman montajı - YouTube" id="238" name="Google Shape;238;p33"/>
          <p:cNvPicPr preferRelativeResize="0"/>
          <p:nvPr/>
        </p:nvPicPr>
        <p:blipFill rotWithShape="1">
          <a:blip r:embed="rId3">
            <a:alphaModFix/>
          </a:blip>
          <a:srcRect b="0" l="0" r="0" t="0"/>
          <a:stretch/>
        </p:blipFill>
        <p:spPr>
          <a:xfrm>
            <a:off x="7518056" y="270204"/>
            <a:ext cx="4211726" cy="3158795"/>
          </a:xfrm>
          <a:prstGeom prst="rect">
            <a:avLst/>
          </a:prstGeom>
          <a:noFill/>
          <a:ln>
            <a:noFill/>
          </a:ln>
        </p:spPr>
      </p:pic>
      <p:pic>
        <p:nvPicPr>
          <p:cNvPr descr="Din 472 Iç Segman - Buy Segman,Segman Mili,Mili Segman Malzemesi Product on  Alibaba.com" id="239" name="Google Shape;239;p33"/>
          <p:cNvPicPr preferRelativeResize="0"/>
          <p:nvPr/>
        </p:nvPicPr>
        <p:blipFill rotWithShape="1">
          <a:blip r:embed="rId4">
            <a:alphaModFix/>
          </a:blip>
          <a:srcRect b="22697" l="17616" r="17933" t="14947"/>
          <a:stretch/>
        </p:blipFill>
        <p:spPr>
          <a:xfrm>
            <a:off x="1075446" y="358496"/>
            <a:ext cx="2775097" cy="2684920"/>
          </a:xfrm>
          <a:prstGeom prst="rect">
            <a:avLst/>
          </a:prstGeom>
          <a:noFill/>
          <a:ln>
            <a:noFill/>
          </a:ln>
        </p:spPr>
      </p:pic>
      <p:pic>
        <p:nvPicPr>
          <p:cNvPr descr="Segman Ölçüleri - İç Segman - Dış Segman - Ay Segman - Taha ÖZEL" id="240" name="Google Shape;240;p33"/>
          <p:cNvPicPr preferRelativeResize="0"/>
          <p:nvPr/>
        </p:nvPicPr>
        <p:blipFill rotWithShape="1">
          <a:blip r:embed="rId5">
            <a:alphaModFix/>
          </a:blip>
          <a:srcRect b="5581" l="35821" r="34092" t="5134"/>
          <a:stretch/>
        </p:blipFill>
        <p:spPr>
          <a:xfrm>
            <a:off x="4527350" y="123342"/>
            <a:ext cx="2775096" cy="3348009"/>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8" name="Shape 1428"/>
        <p:cNvGrpSpPr/>
        <p:nvPr/>
      </p:nvGrpSpPr>
      <p:grpSpPr>
        <a:xfrm>
          <a:off x="0" y="0"/>
          <a:ext cx="0" cy="0"/>
          <a:chOff x="0" y="0"/>
          <a:chExt cx="0" cy="0"/>
        </a:xfrm>
      </p:grpSpPr>
      <p:sp>
        <p:nvSpPr>
          <p:cNvPr id="1429" name="Google Shape;1429;p115"/>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430" name="Google Shape;1430;p115"/>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en-US" sz="3600"/>
              <a:t>File</a:t>
            </a:r>
            <a:endParaRPr sz="3600"/>
          </a:p>
        </p:txBody>
      </p:sp>
      <p:sp>
        <p:nvSpPr>
          <p:cNvPr id="1431" name="Google Shape;1431;p115"/>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432" name="Google Shape;1432;p115"/>
          <p:cNvSpPr/>
          <p:nvPr/>
        </p:nvSpPr>
        <p:spPr>
          <a:xfrm>
            <a:off x="480127"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433" name="Google Shape;1433;p115"/>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434" name="Google Shape;1434;p115"/>
          <p:cNvSpPr/>
          <p:nvPr/>
        </p:nvSpPr>
        <p:spPr>
          <a:xfrm>
            <a:off x="4925990" y="4179450"/>
            <a:ext cx="6860103" cy="193895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2400" u="none" cap="none" strike="noStrike">
                <a:solidFill>
                  <a:schemeClr val="dk1"/>
                </a:solidFill>
                <a:latin typeface="Calibri"/>
                <a:ea typeface="Calibri"/>
                <a:cs typeface="Calibri"/>
                <a:sym typeface="Calibri"/>
              </a:rPr>
              <a:t>A file is a hand tool. </a:t>
            </a:r>
            <a:endParaRPr/>
          </a:p>
          <a:p>
            <a:pPr indent="0" lvl="0" marL="0" marR="0" rtl="0" algn="just">
              <a:lnSpc>
                <a:spcPct val="100000"/>
              </a:lnSpc>
              <a:spcBef>
                <a:spcPts val="0"/>
              </a:spcBef>
              <a:spcAft>
                <a:spcPts val="0"/>
              </a:spcAft>
              <a:buNone/>
            </a:pPr>
            <a:r>
              <a:rPr b="0" i="0" lang="en-US" sz="2400" u="none" cap="none" strike="noStrike">
                <a:solidFill>
                  <a:schemeClr val="dk1"/>
                </a:solidFill>
                <a:latin typeface="Calibri"/>
                <a:ea typeface="Calibri"/>
                <a:cs typeface="Calibri"/>
                <a:sym typeface="Calibri"/>
              </a:rPr>
              <a:t>A file is used to remove fine amounts of material from a workpiece.</a:t>
            </a:r>
            <a:endParaRPr/>
          </a:p>
          <a:p>
            <a:pPr indent="0" lvl="0" marL="0" marR="0" rtl="0" algn="just">
              <a:lnSpc>
                <a:spcPct val="100000"/>
              </a:lnSpc>
              <a:spcBef>
                <a:spcPts val="0"/>
              </a:spcBef>
              <a:spcAft>
                <a:spcPts val="0"/>
              </a:spcAft>
              <a:buNone/>
            </a:pPr>
            <a:r>
              <a:rPr b="0" i="0" lang="en-US" sz="2400" u="none" cap="none" strike="noStrike">
                <a:solidFill>
                  <a:schemeClr val="dk1"/>
                </a:solidFill>
                <a:latin typeface="Calibri"/>
                <a:ea typeface="Calibri"/>
                <a:cs typeface="Calibri"/>
                <a:sym typeface="Calibri"/>
              </a:rPr>
              <a:t>They are used for smoothing or forming objects, especially of metal.</a:t>
            </a:r>
            <a:endParaRPr/>
          </a:p>
        </p:txBody>
      </p:sp>
      <p:pic>
        <p:nvPicPr>
          <p:cNvPr descr="Vallorbe Lama Eğe 6 İnç (LP1163-6) Büyük Eğeler Vallorbe Çeşitleri ve  Fiyatları | Alex Makina" id="1435" name="Google Shape;1435;p115"/>
          <p:cNvPicPr preferRelativeResize="0"/>
          <p:nvPr/>
        </p:nvPicPr>
        <p:blipFill rotWithShape="1">
          <a:blip r:embed="rId3">
            <a:alphaModFix/>
          </a:blip>
          <a:srcRect b="0" l="0" r="0" t="0"/>
          <a:stretch/>
        </p:blipFill>
        <p:spPr>
          <a:xfrm>
            <a:off x="532015" y="120305"/>
            <a:ext cx="3308695" cy="3308695"/>
          </a:xfrm>
          <a:prstGeom prst="rect">
            <a:avLst/>
          </a:prstGeom>
          <a:noFill/>
          <a:ln>
            <a:noFill/>
          </a:ln>
        </p:spPr>
      </p:pic>
      <p:pic>
        <p:nvPicPr>
          <p:cNvPr descr="EĞELEME TEKNİKLERİ | METAL VE KAYNAK TEKNOLOJİLERİ" id="1436" name="Google Shape;1436;p115"/>
          <p:cNvPicPr preferRelativeResize="0"/>
          <p:nvPr/>
        </p:nvPicPr>
        <p:blipFill rotWithShape="1">
          <a:blip r:embed="rId4">
            <a:alphaModFix/>
          </a:blip>
          <a:srcRect b="0" l="0" r="0" t="0"/>
          <a:stretch/>
        </p:blipFill>
        <p:spPr>
          <a:xfrm>
            <a:off x="4393975" y="15151"/>
            <a:ext cx="2646333" cy="3557848"/>
          </a:xfrm>
          <a:prstGeom prst="rect">
            <a:avLst/>
          </a:prstGeom>
          <a:noFill/>
          <a:ln>
            <a:noFill/>
          </a:ln>
        </p:spPr>
      </p:pic>
      <p:pic>
        <p:nvPicPr>
          <p:cNvPr descr="Eğe nedir? Eğe çeşitleri | Makine Eğitimi" id="1437" name="Google Shape;1437;p115"/>
          <p:cNvPicPr preferRelativeResize="0"/>
          <p:nvPr/>
        </p:nvPicPr>
        <p:blipFill rotWithShape="1">
          <a:blip r:embed="rId5">
            <a:alphaModFix/>
          </a:blip>
          <a:srcRect b="0" l="0" r="0" t="0"/>
          <a:stretch/>
        </p:blipFill>
        <p:spPr>
          <a:xfrm>
            <a:off x="7492088" y="531629"/>
            <a:ext cx="4112170" cy="2309142"/>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1" name="Shape 1441"/>
        <p:cNvGrpSpPr/>
        <p:nvPr/>
      </p:nvGrpSpPr>
      <p:grpSpPr>
        <a:xfrm>
          <a:off x="0" y="0"/>
          <a:ext cx="0" cy="0"/>
          <a:chOff x="0" y="0"/>
          <a:chExt cx="0" cy="0"/>
        </a:xfrm>
      </p:grpSpPr>
      <p:sp>
        <p:nvSpPr>
          <p:cNvPr id="1442" name="Google Shape;1442;p116"/>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443" name="Google Shape;1443;p116"/>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en-US" sz="3600"/>
              <a:t>Vise</a:t>
            </a:r>
            <a:endParaRPr sz="3600"/>
          </a:p>
        </p:txBody>
      </p:sp>
      <p:sp>
        <p:nvSpPr>
          <p:cNvPr id="1444" name="Google Shape;1444;p116"/>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445" name="Google Shape;1445;p116"/>
          <p:cNvSpPr/>
          <p:nvPr/>
        </p:nvSpPr>
        <p:spPr>
          <a:xfrm>
            <a:off x="480127"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446" name="Google Shape;1446;p116"/>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447" name="Google Shape;1447;p116"/>
          <p:cNvSpPr/>
          <p:nvPr/>
        </p:nvSpPr>
        <p:spPr>
          <a:xfrm>
            <a:off x="4889530" y="4135106"/>
            <a:ext cx="6860103" cy="2308284"/>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2400" u="none" cap="none" strike="noStrike">
                <a:solidFill>
                  <a:schemeClr val="dk1"/>
                </a:solidFill>
                <a:latin typeface="Calibri"/>
                <a:ea typeface="Calibri"/>
                <a:cs typeface="Calibri"/>
                <a:sym typeface="Calibri"/>
              </a:rPr>
              <a:t>Vise is a holding device.</a:t>
            </a:r>
            <a:endParaRPr/>
          </a:p>
          <a:p>
            <a:pPr indent="0" lvl="0" marL="0" marR="0" rtl="0" algn="just">
              <a:lnSpc>
                <a:spcPct val="100000"/>
              </a:lnSpc>
              <a:spcBef>
                <a:spcPts val="0"/>
              </a:spcBef>
              <a:spcAft>
                <a:spcPts val="0"/>
              </a:spcAft>
              <a:buNone/>
            </a:pPr>
            <a:r>
              <a:rPr b="0" i="0" lang="en-US" sz="2400" u="none" cap="none" strike="noStrike">
                <a:solidFill>
                  <a:schemeClr val="dk1"/>
                </a:solidFill>
                <a:latin typeface="Calibri"/>
                <a:ea typeface="Calibri"/>
                <a:cs typeface="Calibri"/>
                <a:sym typeface="Calibri"/>
              </a:rPr>
              <a:t>Vise holds the workpiece during hand operations, such as filing, hammering, or sawing.</a:t>
            </a:r>
            <a:endParaRPr/>
          </a:p>
          <a:p>
            <a:pPr indent="0" lvl="0" marL="0" marR="0" rtl="0" algn="just">
              <a:lnSpc>
                <a:spcPct val="100000"/>
              </a:lnSpc>
              <a:spcBef>
                <a:spcPts val="0"/>
              </a:spcBef>
              <a:spcAft>
                <a:spcPts val="0"/>
              </a:spcAft>
              <a:buNone/>
            </a:pPr>
            <a:r>
              <a:rPr b="0" i="0" lang="en-US" sz="2400" u="none" cap="none" strike="noStrike">
                <a:solidFill>
                  <a:schemeClr val="dk1"/>
                </a:solidFill>
                <a:latin typeface="Calibri"/>
                <a:ea typeface="Calibri"/>
                <a:cs typeface="Calibri"/>
                <a:sym typeface="Calibri"/>
              </a:rPr>
              <a:t>They have two parallel jaws.</a:t>
            </a:r>
            <a:endParaRPr/>
          </a:p>
          <a:p>
            <a:pPr indent="0" lvl="0" marL="0" marR="0" rtl="0" algn="just">
              <a:lnSpc>
                <a:spcPct val="100000"/>
              </a:lnSpc>
              <a:spcBef>
                <a:spcPts val="0"/>
              </a:spcBef>
              <a:spcAft>
                <a:spcPts val="0"/>
              </a:spcAft>
              <a:buNone/>
            </a:pPr>
            <a:r>
              <a:rPr b="0" i="0" lang="en-US" sz="2400" u="none" cap="none" strike="noStrike">
                <a:solidFill>
                  <a:schemeClr val="dk1"/>
                </a:solidFill>
                <a:latin typeface="Calibri"/>
                <a:ea typeface="Calibri"/>
                <a:cs typeface="Calibri"/>
                <a:sym typeface="Calibri"/>
              </a:rPr>
              <a:t>One of the jaws is fixed. The other jaw is movable by a screw, a lever.</a:t>
            </a:r>
            <a:endParaRPr/>
          </a:p>
        </p:txBody>
      </p:sp>
      <p:pic>
        <p:nvPicPr>
          <p:cNvPr descr="Kanca Tesviyeci Mengene 135 Mm. Fiyatı - Taksit Seçenekleri" id="1448" name="Google Shape;1448;p116"/>
          <p:cNvPicPr preferRelativeResize="0"/>
          <p:nvPr/>
        </p:nvPicPr>
        <p:blipFill rotWithShape="1">
          <a:blip r:embed="rId3">
            <a:alphaModFix/>
          </a:blip>
          <a:srcRect b="0" l="0" r="0" t="0"/>
          <a:stretch/>
        </p:blipFill>
        <p:spPr>
          <a:xfrm>
            <a:off x="677057" y="0"/>
            <a:ext cx="3571875" cy="3571875"/>
          </a:xfrm>
          <a:prstGeom prst="rect">
            <a:avLst/>
          </a:prstGeom>
          <a:noFill/>
          <a:ln>
            <a:noFill/>
          </a:ln>
        </p:spPr>
      </p:pic>
      <p:pic>
        <p:nvPicPr>
          <p:cNvPr descr="Mini Hobi Tezgah Masa Mengene Örslü 60 mm - Mengeneler - 1001Alet.com" id="1449" name="Google Shape;1449;p116"/>
          <p:cNvPicPr preferRelativeResize="0"/>
          <p:nvPr/>
        </p:nvPicPr>
        <p:blipFill rotWithShape="1">
          <a:blip r:embed="rId4">
            <a:alphaModFix/>
          </a:blip>
          <a:srcRect b="0" l="0" r="0" t="0"/>
          <a:stretch/>
        </p:blipFill>
        <p:spPr>
          <a:xfrm>
            <a:off x="4248932" y="202110"/>
            <a:ext cx="3336998" cy="3336998"/>
          </a:xfrm>
          <a:prstGeom prst="rect">
            <a:avLst/>
          </a:prstGeom>
          <a:noFill/>
          <a:ln>
            <a:noFill/>
          </a:ln>
        </p:spPr>
      </p:pic>
      <p:pic>
        <p:nvPicPr>
          <p:cNvPr descr="Mengene Nedir? Çeşitleri ve Detaylı inceleme | Ata Teknik" id="1450" name="Google Shape;1450;p116"/>
          <p:cNvPicPr preferRelativeResize="0"/>
          <p:nvPr/>
        </p:nvPicPr>
        <p:blipFill rotWithShape="1">
          <a:blip r:embed="rId5">
            <a:alphaModFix/>
          </a:blip>
          <a:srcRect b="0" l="0" r="0" t="0"/>
          <a:stretch/>
        </p:blipFill>
        <p:spPr>
          <a:xfrm>
            <a:off x="7412576" y="0"/>
            <a:ext cx="4319344" cy="3539108"/>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4" name="Shape 1454"/>
        <p:cNvGrpSpPr/>
        <p:nvPr/>
      </p:nvGrpSpPr>
      <p:grpSpPr>
        <a:xfrm>
          <a:off x="0" y="0"/>
          <a:ext cx="0" cy="0"/>
          <a:chOff x="0" y="0"/>
          <a:chExt cx="0" cy="0"/>
        </a:xfrm>
      </p:grpSpPr>
      <p:sp>
        <p:nvSpPr>
          <p:cNvPr id="1455" name="Google Shape;1455;p117"/>
          <p:cNvSpPr/>
          <p:nvPr/>
        </p:nvSpPr>
        <p:spPr>
          <a:xfrm>
            <a:off x="0" y="15151"/>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456" name="Google Shape;1456;p117"/>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en-US" sz="3600"/>
              <a:t>Oil can</a:t>
            </a:r>
            <a:endParaRPr sz="3600"/>
          </a:p>
        </p:txBody>
      </p:sp>
      <p:sp>
        <p:nvSpPr>
          <p:cNvPr id="1457" name="Google Shape;1457;p117"/>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458" name="Google Shape;1458;p117"/>
          <p:cNvSpPr/>
          <p:nvPr/>
        </p:nvSpPr>
        <p:spPr>
          <a:xfrm>
            <a:off x="480127"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459" name="Google Shape;1459;p117"/>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460" name="Google Shape;1460;p117"/>
          <p:cNvSpPr/>
          <p:nvPr/>
        </p:nvSpPr>
        <p:spPr>
          <a:xfrm>
            <a:off x="4862935" y="4583341"/>
            <a:ext cx="6860103" cy="830956"/>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2400" u="none" cap="none" strike="noStrike">
                <a:solidFill>
                  <a:schemeClr val="dk1"/>
                </a:solidFill>
                <a:latin typeface="Calibri"/>
                <a:ea typeface="Calibri"/>
                <a:cs typeface="Calibri"/>
                <a:sym typeface="Calibri"/>
              </a:rPr>
              <a:t>Oil can holds oil (usually motor oil)</a:t>
            </a:r>
            <a:endParaRPr/>
          </a:p>
          <a:p>
            <a:pPr indent="0" lvl="0" marL="0" marR="0" rtl="0" algn="just">
              <a:lnSpc>
                <a:spcPct val="100000"/>
              </a:lnSpc>
              <a:spcBef>
                <a:spcPts val="0"/>
              </a:spcBef>
              <a:spcAft>
                <a:spcPts val="0"/>
              </a:spcAft>
              <a:buNone/>
            </a:pPr>
            <a:r>
              <a:rPr b="0" i="0" lang="en-US" sz="2400" u="none" cap="none" strike="noStrike">
                <a:solidFill>
                  <a:schemeClr val="dk1"/>
                </a:solidFill>
                <a:latin typeface="Calibri"/>
                <a:ea typeface="Calibri"/>
                <a:cs typeface="Calibri"/>
                <a:sym typeface="Calibri"/>
              </a:rPr>
              <a:t>Oil can is used to lubricate machinery. </a:t>
            </a:r>
            <a:endParaRPr b="0" i="0" sz="2400" u="none" cap="none" strike="noStrike">
              <a:solidFill>
                <a:schemeClr val="dk1"/>
              </a:solidFill>
              <a:latin typeface="Calibri"/>
              <a:ea typeface="Calibri"/>
              <a:cs typeface="Calibri"/>
              <a:sym typeface="Calibri"/>
            </a:endParaRPr>
          </a:p>
        </p:txBody>
      </p:sp>
      <p:pic>
        <p:nvPicPr>
          <p:cNvPr descr="500 CC METAL EL YAĞDANLIĞI SPİRALLİ | Yağdanlık | Servis Aleti | Özsoy  Hırdavat - Denizli Hırdavat" id="1461" name="Google Shape;1461;p117"/>
          <p:cNvPicPr preferRelativeResize="0"/>
          <p:nvPr/>
        </p:nvPicPr>
        <p:blipFill rotWithShape="1">
          <a:blip r:embed="rId3">
            <a:alphaModFix/>
          </a:blip>
          <a:srcRect b="0" l="0" r="0" t="0"/>
          <a:stretch/>
        </p:blipFill>
        <p:spPr>
          <a:xfrm>
            <a:off x="1770166" y="86823"/>
            <a:ext cx="3418906" cy="3418906"/>
          </a:xfrm>
          <a:prstGeom prst="rect">
            <a:avLst/>
          </a:prstGeom>
          <a:noFill/>
          <a:ln>
            <a:noFill/>
          </a:ln>
        </p:spPr>
      </p:pic>
      <p:pic>
        <p:nvPicPr>
          <p:cNvPr descr="SICAK Yağdanlık Pompa Makine Yağı Tencerede Yağ Püskürtme Tabancası Boya  kutusu 250G El Aleti Yüksek Basınç Airbrush Krom Gövde Onarım Hortumu ~  Araçlar" id="1462" name="Google Shape;1462;p117"/>
          <p:cNvPicPr preferRelativeResize="0"/>
          <p:nvPr/>
        </p:nvPicPr>
        <p:blipFill rotWithShape="1">
          <a:blip r:embed="rId4">
            <a:alphaModFix/>
          </a:blip>
          <a:srcRect b="0" l="0" r="0" t="0"/>
          <a:stretch/>
        </p:blipFill>
        <p:spPr>
          <a:xfrm>
            <a:off x="8021986" y="185014"/>
            <a:ext cx="3185249" cy="31852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4"/>
          <p:cNvSpPr/>
          <p:nvPr/>
        </p:nvSpPr>
        <p:spPr>
          <a:xfrm>
            <a:off x="0" y="15151"/>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46" name="Google Shape;246;p34"/>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en-US" sz="3600"/>
              <a:t>External Circlip</a:t>
            </a:r>
            <a:endParaRPr sz="3600"/>
          </a:p>
        </p:txBody>
      </p:sp>
      <p:sp>
        <p:nvSpPr>
          <p:cNvPr id="247" name="Google Shape;247;p34"/>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48" name="Google Shape;248;p34"/>
          <p:cNvSpPr/>
          <p:nvPr/>
        </p:nvSpPr>
        <p:spPr>
          <a:xfrm>
            <a:off x="480127"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49" name="Google Shape;249;p34"/>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50" name="Google Shape;250;p34"/>
          <p:cNvSpPr/>
          <p:nvPr/>
        </p:nvSpPr>
        <p:spPr>
          <a:xfrm>
            <a:off x="4851775" y="4051676"/>
            <a:ext cx="6860100" cy="2194500"/>
          </a:xfrm>
          <a:prstGeom prst="rect">
            <a:avLst/>
          </a:prstGeom>
          <a:noFill/>
          <a:ln>
            <a:noFill/>
          </a:ln>
        </p:spPr>
        <p:txBody>
          <a:bodyPr anchorCtr="0" anchor="t" bIns="45700" lIns="91425" spcFirstLastPara="1" rIns="91425" wrap="square" tIns="45700">
            <a:spAutoFit/>
          </a:bodyPr>
          <a:lstStyle/>
          <a:p>
            <a:pPr indent="0" lvl="0" marL="0" rtl="0" algn="just">
              <a:lnSpc>
                <a:spcPct val="115000"/>
              </a:lnSpc>
              <a:spcBef>
                <a:spcPts val="1200"/>
              </a:spcBef>
              <a:spcAft>
                <a:spcPts val="1200"/>
              </a:spcAft>
              <a:buSzPts val="1100"/>
              <a:buNone/>
            </a:pPr>
            <a:r>
              <a:rPr lang="en-US" sz="2400">
                <a:solidFill>
                  <a:schemeClr val="dk1"/>
                </a:solidFill>
                <a:latin typeface="Calibri"/>
                <a:ea typeface="Calibri"/>
                <a:cs typeface="Calibri"/>
                <a:sym typeface="Calibri"/>
              </a:rPr>
              <a:t>External circlips provide an interference fit onto a machined groove on the shaft. They are used to replace nuts, threaded sleeves, cotter pins, set collars, machined shoulders. They are fitted axially over the outside of a shaft.</a:t>
            </a:r>
            <a:endParaRPr sz="2400">
              <a:solidFill>
                <a:schemeClr val="dk1"/>
              </a:solidFill>
              <a:latin typeface="Calibri"/>
              <a:ea typeface="Calibri"/>
              <a:cs typeface="Calibri"/>
              <a:sym typeface="Calibri"/>
            </a:endParaRPr>
          </a:p>
        </p:txBody>
      </p:sp>
      <p:pic>
        <p:nvPicPr>
          <p:cNvPr descr="Segman Ölçüleri - İç Segman - Dış Segman - Ay Segman - Taha ÖZEL" id="251" name="Google Shape;251;p34"/>
          <p:cNvPicPr preferRelativeResize="0"/>
          <p:nvPr/>
        </p:nvPicPr>
        <p:blipFill rotWithShape="1">
          <a:blip r:embed="rId3">
            <a:alphaModFix/>
          </a:blip>
          <a:srcRect b="5048" l="3697" r="67070" t="5667"/>
          <a:stretch/>
        </p:blipFill>
        <p:spPr>
          <a:xfrm>
            <a:off x="4470534" y="233916"/>
            <a:ext cx="2472527" cy="3070080"/>
          </a:xfrm>
          <a:prstGeom prst="rect">
            <a:avLst/>
          </a:prstGeom>
          <a:noFill/>
          <a:ln>
            <a:noFill/>
          </a:ln>
        </p:spPr>
      </p:pic>
      <p:pic>
        <p:nvPicPr>
          <p:cNvPr descr="Hırdavatım 471x39 mm Çelik Dış Segman DIN 471 - 50 Adet Fiyatı" id="252" name="Google Shape;252;p34"/>
          <p:cNvPicPr preferRelativeResize="0"/>
          <p:nvPr/>
        </p:nvPicPr>
        <p:blipFill rotWithShape="1">
          <a:blip r:embed="rId4">
            <a:alphaModFix/>
          </a:blip>
          <a:srcRect b="0" l="0" r="0" t="0"/>
          <a:stretch/>
        </p:blipFill>
        <p:spPr>
          <a:xfrm>
            <a:off x="879805" y="107314"/>
            <a:ext cx="3350666" cy="3343220"/>
          </a:xfrm>
          <a:prstGeom prst="rect">
            <a:avLst/>
          </a:prstGeom>
          <a:noFill/>
          <a:ln>
            <a:noFill/>
          </a:ln>
        </p:spPr>
      </p:pic>
      <p:pic>
        <p:nvPicPr>
          <p:cNvPr id="253" name="Google Shape;253;p34"/>
          <p:cNvPicPr preferRelativeResize="0"/>
          <p:nvPr/>
        </p:nvPicPr>
        <p:blipFill rotWithShape="1">
          <a:blip r:embed="rId5">
            <a:alphaModFix/>
          </a:blip>
          <a:srcRect b="0" l="0" r="0" t="0"/>
          <a:stretch/>
        </p:blipFill>
        <p:spPr>
          <a:xfrm>
            <a:off x="8297935" y="365773"/>
            <a:ext cx="2756085" cy="290660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7" name="Shape 257"/>
        <p:cNvGrpSpPr/>
        <p:nvPr/>
      </p:nvGrpSpPr>
      <p:grpSpPr>
        <a:xfrm>
          <a:off x="0" y="0"/>
          <a:ext cx="0" cy="0"/>
          <a:chOff x="0" y="0"/>
          <a:chExt cx="0" cy="0"/>
        </a:xfrm>
      </p:grpSpPr>
      <p:sp>
        <p:nvSpPr>
          <p:cNvPr id="258" name="Google Shape;258;p5"/>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9" name="Google Shape;259;p5"/>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t>Nut</a:t>
            </a:r>
            <a:endParaRPr b="1" sz="3600"/>
          </a:p>
        </p:txBody>
      </p:sp>
      <p:sp>
        <p:nvSpPr>
          <p:cNvPr id="260" name="Google Shape;260;p5"/>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1" name="Google Shape;261;p5"/>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2" name="Google Shape;262;p5"/>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3" name="Google Shape;263;p5"/>
          <p:cNvSpPr txBox="1"/>
          <p:nvPr>
            <p:ph idx="1" type="body"/>
          </p:nvPr>
        </p:nvSpPr>
        <p:spPr>
          <a:xfrm>
            <a:off x="4925991" y="3930305"/>
            <a:ext cx="6823644" cy="2437244"/>
          </a:xfrm>
          <a:prstGeom prst="rect">
            <a:avLst/>
          </a:prstGeom>
          <a:noFill/>
          <a:ln>
            <a:noFill/>
          </a:ln>
        </p:spPr>
        <p:txBody>
          <a:bodyPr anchorCtr="0" anchor="ctr" bIns="45700" lIns="91425" spcFirstLastPara="1" rIns="91425" wrap="square" tIns="45700">
            <a:normAutofit/>
          </a:bodyPr>
          <a:lstStyle/>
          <a:p>
            <a:pPr indent="0" lvl="0" marL="0" rtl="0" algn="just">
              <a:lnSpc>
                <a:spcPct val="90000"/>
              </a:lnSpc>
              <a:spcBef>
                <a:spcPts val="0"/>
              </a:spcBef>
              <a:spcAft>
                <a:spcPts val="0"/>
              </a:spcAft>
              <a:buClr>
                <a:schemeClr val="dk1"/>
              </a:buClr>
              <a:buSzPts val="2800"/>
              <a:buNone/>
            </a:pPr>
            <a:r>
              <a:rPr lang="en-US"/>
              <a:t>Nuts are simple machine elements. They connect the machine elements to each other. Bolts and nuts are used together.</a:t>
            </a:r>
            <a:endParaRPr/>
          </a:p>
        </p:txBody>
      </p:sp>
      <p:pic>
        <p:nvPicPr>
          <p:cNvPr descr="https://upload.wikimedia.org/wikipedia/commons/thumb/4/44/Nut-hardware.jpg/400px-Nut-hardware.jpg" id="264" name="Google Shape;264;p5"/>
          <p:cNvPicPr preferRelativeResize="0"/>
          <p:nvPr/>
        </p:nvPicPr>
        <p:blipFill rotWithShape="1">
          <a:blip r:embed="rId3">
            <a:alphaModFix/>
          </a:blip>
          <a:srcRect b="0" l="0" r="0" t="0"/>
          <a:stretch/>
        </p:blipFill>
        <p:spPr>
          <a:xfrm>
            <a:off x="914397" y="502483"/>
            <a:ext cx="5258589" cy="2379511"/>
          </a:xfrm>
          <a:prstGeom prst="rect">
            <a:avLst/>
          </a:prstGeom>
          <a:noFill/>
          <a:ln>
            <a:noFill/>
          </a:ln>
        </p:spPr>
      </p:pic>
      <p:pic>
        <p:nvPicPr>
          <p:cNvPr descr="https://upload.wikimedia.org/wikipedia/commons/thumb/2/2f/M4_Inbusschraube_focusstacked.jpg/1200px-M4_Inbusschraube_focusstacked.jpg" id="265" name="Google Shape;265;p5"/>
          <p:cNvPicPr preferRelativeResize="0"/>
          <p:nvPr/>
        </p:nvPicPr>
        <p:blipFill rotWithShape="1">
          <a:blip r:embed="rId4">
            <a:alphaModFix/>
          </a:blip>
          <a:srcRect b="0" l="0" r="0" t="0"/>
          <a:stretch/>
        </p:blipFill>
        <p:spPr>
          <a:xfrm>
            <a:off x="9853294" y="2111827"/>
            <a:ext cx="2063092" cy="1636833"/>
          </a:xfrm>
          <a:prstGeom prst="rect">
            <a:avLst/>
          </a:prstGeom>
          <a:noFill/>
          <a:ln>
            <a:noFill/>
          </a:ln>
        </p:spPr>
      </p:pic>
      <p:pic>
        <p:nvPicPr>
          <p:cNvPr descr="https://cdn.shopify.com/s/files/1/0274/7809/7984/products/T-nut_800x.jpg?v=1613406032" id="266" name="Google Shape;266;p5"/>
          <p:cNvPicPr preferRelativeResize="0"/>
          <p:nvPr/>
        </p:nvPicPr>
        <p:blipFill rotWithShape="1">
          <a:blip r:embed="rId5">
            <a:alphaModFix/>
          </a:blip>
          <a:srcRect b="0" l="0" r="0" t="0"/>
          <a:stretch/>
        </p:blipFill>
        <p:spPr>
          <a:xfrm>
            <a:off x="6276624" y="39895"/>
            <a:ext cx="1531594" cy="1531594"/>
          </a:xfrm>
          <a:prstGeom prst="rect">
            <a:avLst/>
          </a:prstGeom>
          <a:noFill/>
          <a:ln>
            <a:noFill/>
          </a:ln>
        </p:spPr>
      </p:pic>
      <p:pic>
        <p:nvPicPr>
          <p:cNvPr descr="https://makersupplies.dk/3721/acme-lead-screw-nuts-brass-nut-for-8mm-acme-lead-screw-flat-sides.jpg" id="267" name="Google Shape;267;p5"/>
          <p:cNvPicPr preferRelativeResize="0"/>
          <p:nvPr/>
        </p:nvPicPr>
        <p:blipFill rotWithShape="1">
          <a:blip r:embed="rId6">
            <a:alphaModFix/>
          </a:blip>
          <a:srcRect b="22222" l="27139" r="22214" t="31995"/>
          <a:stretch/>
        </p:blipFill>
        <p:spPr>
          <a:xfrm>
            <a:off x="6436750" y="2014215"/>
            <a:ext cx="1531593" cy="1417271"/>
          </a:xfrm>
          <a:prstGeom prst="rect">
            <a:avLst/>
          </a:prstGeom>
          <a:noFill/>
          <a:ln>
            <a:noFill/>
          </a:ln>
        </p:spPr>
      </p:pic>
      <p:pic>
        <p:nvPicPr>
          <p:cNvPr descr="https://upload.wikimedia.org/wikipedia/commons/thumb/9/9c/Sleeve_nuts.jpg/1200px-Sleeve_nuts.jpg" id="268" name="Google Shape;268;p5"/>
          <p:cNvPicPr preferRelativeResize="0"/>
          <p:nvPr/>
        </p:nvPicPr>
        <p:blipFill rotWithShape="1">
          <a:blip r:embed="rId7">
            <a:alphaModFix/>
          </a:blip>
          <a:srcRect b="0" l="0" r="0" t="0"/>
          <a:stretch/>
        </p:blipFill>
        <p:spPr>
          <a:xfrm>
            <a:off x="8773886" y="-181815"/>
            <a:ext cx="3076550" cy="262299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35"/>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4" name="Google Shape;274;p35"/>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en-US" sz="3600"/>
              <a:t>Hex Nuts</a:t>
            </a:r>
            <a:endParaRPr sz="3600">
              <a:solidFill>
                <a:schemeClr val="dk1"/>
              </a:solidFill>
            </a:endParaRPr>
          </a:p>
        </p:txBody>
      </p:sp>
      <p:sp>
        <p:nvSpPr>
          <p:cNvPr id="275" name="Google Shape;275;p35"/>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6" name="Google Shape;276;p35"/>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Cıvata vidalarından farklı olan ne? Aralarındaki farklar. Kendiliğinden  kılavuzlanan vidaların ayırt edici özellikleri ve avantajları" id="277" name="Google Shape;277;p35"/>
          <p:cNvPicPr preferRelativeResize="0"/>
          <p:nvPr/>
        </p:nvPicPr>
        <p:blipFill rotWithShape="1">
          <a:blip r:embed="rId3">
            <a:alphaModFix/>
          </a:blip>
          <a:srcRect b="12136" l="15419" r="16724" t="10114"/>
          <a:stretch/>
        </p:blipFill>
        <p:spPr>
          <a:xfrm>
            <a:off x="517888" y="690281"/>
            <a:ext cx="1799780" cy="1711590"/>
          </a:xfrm>
          <a:prstGeom prst="rect">
            <a:avLst/>
          </a:prstGeom>
          <a:noFill/>
          <a:ln>
            <a:noFill/>
          </a:ln>
        </p:spPr>
      </p:pic>
      <p:sp>
        <p:nvSpPr>
          <p:cNvPr id="278" name="Google Shape;278;p35"/>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9" name="Google Shape;279;p35"/>
          <p:cNvSpPr txBox="1"/>
          <p:nvPr>
            <p:ph idx="1" type="body"/>
          </p:nvPr>
        </p:nvSpPr>
        <p:spPr>
          <a:xfrm>
            <a:off x="4925991" y="3930305"/>
            <a:ext cx="6823644" cy="2437244"/>
          </a:xfrm>
          <a:prstGeom prst="rect">
            <a:avLst/>
          </a:prstGeom>
          <a:noFill/>
          <a:ln>
            <a:noFill/>
          </a:ln>
        </p:spPr>
        <p:txBody>
          <a:bodyPr anchorCtr="0" anchor="ctr" bIns="45700" lIns="91425" spcFirstLastPara="1" rIns="91425" wrap="square" tIns="45700">
            <a:normAutofit/>
          </a:bodyPr>
          <a:lstStyle/>
          <a:p>
            <a:pPr indent="0" lvl="0" marL="0" rtl="0" algn="just">
              <a:lnSpc>
                <a:spcPct val="90000"/>
              </a:lnSpc>
              <a:spcBef>
                <a:spcPts val="0"/>
              </a:spcBef>
              <a:spcAft>
                <a:spcPts val="0"/>
              </a:spcAft>
              <a:buSzPts val="1946"/>
              <a:buNone/>
            </a:pPr>
            <a:r>
              <a:rPr lang="en-US"/>
              <a:t>Hex nuts are six‑sided nuts. They are the most common nuts used today.  Hex nuts are used to connect both metal and wood components to prevent tension and movement. They are used with anchor shackles, bolts, screws, and other externally threaded components.</a:t>
            </a:r>
            <a:endParaRPr/>
          </a:p>
        </p:txBody>
      </p:sp>
      <p:pic>
        <p:nvPicPr>
          <p:cNvPr descr="https://www.konakcivata.com/img/altikose-somun.jpg" id="280" name="Google Shape;280;p35"/>
          <p:cNvPicPr preferRelativeResize="0"/>
          <p:nvPr/>
        </p:nvPicPr>
        <p:blipFill rotWithShape="1">
          <a:blip r:embed="rId4">
            <a:alphaModFix/>
          </a:blip>
          <a:srcRect b="7956" l="5311" r="6859" t="11481"/>
          <a:stretch/>
        </p:blipFill>
        <p:spPr>
          <a:xfrm>
            <a:off x="2317668" y="182266"/>
            <a:ext cx="1394362" cy="1278961"/>
          </a:xfrm>
          <a:prstGeom prst="rect">
            <a:avLst/>
          </a:prstGeom>
          <a:noFill/>
          <a:ln>
            <a:noFill/>
          </a:ln>
        </p:spPr>
      </p:pic>
      <p:pic>
        <p:nvPicPr>
          <p:cNvPr descr="https://productimages.hepsiburada.net/s/43/375/10756104224818.jpg" id="281" name="Google Shape;281;p35"/>
          <p:cNvPicPr preferRelativeResize="0"/>
          <p:nvPr/>
        </p:nvPicPr>
        <p:blipFill rotWithShape="1">
          <a:blip r:embed="rId5">
            <a:alphaModFix/>
          </a:blip>
          <a:srcRect b="9123" l="0" r="0" t="9181"/>
          <a:stretch/>
        </p:blipFill>
        <p:spPr>
          <a:xfrm>
            <a:off x="4393975" y="1359646"/>
            <a:ext cx="2424956" cy="1981099"/>
          </a:xfrm>
          <a:prstGeom prst="rect">
            <a:avLst/>
          </a:prstGeom>
          <a:noFill/>
          <a:ln>
            <a:noFill/>
          </a:ln>
        </p:spPr>
      </p:pic>
      <p:pic>
        <p:nvPicPr>
          <p:cNvPr descr="https://media.wuerth.com/source/eshop/stmedia/wuerth/images/std.lang.all/resolutions/category/800px/1251040.jpg" id="282" name="Google Shape;282;p35"/>
          <p:cNvPicPr preferRelativeResize="0"/>
          <p:nvPr/>
        </p:nvPicPr>
        <p:blipFill rotWithShape="1">
          <a:blip r:embed="rId6">
            <a:alphaModFix/>
          </a:blip>
          <a:srcRect b="11270" l="11078" r="10895" t="10635"/>
          <a:stretch/>
        </p:blipFill>
        <p:spPr>
          <a:xfrm>
            <a:off x="2253653" y="2035196"/>
            <a:ext cx="1402437" cy="1405293"/>
          </a:xfrm>
          <a:prstGeom prst="rect">
            <a:avLst/>
          </a:prstGeom>
          <a:noFill/>
          <a:ln>
            <a:noFill/>
          </a:ln>
        </p:spPr>
      </p:pic>
      <p:pic>
        <p:nvPicPr>
          <p:cNvPr id="283" name="Google Shape;283;p35"/>
          <p:cNvPicPr preferRelativeResize="0"/>
          <p:nvPr/>
        </p:nvPicPr>
        <p:blipFill rotWithShape="1">
          <a:blip r:embed="rId7">
            <a:alphaModFix/>
          </a:blip>
          <a:srcRect b="0" l="0" r="0" t="0"/>
          <a:stretch/>
        </p:blipFill>
        <p:spPr>
          <a:xfrm>
            <a:off x="8410821" y="163287"/>
            <a:ext cx="3263290" cy="3263290"/>
          </a:xfrm>
          <a:prstGeom prst="rect">
            <a:avLst/>
          </a:prstGeom>
          <a:noFill/>
          <a:ln>
            <a:noFill/>
          </a:ln>
        </p:spPr>
      </p:pic>
      <p:pic>
        <p:nvPicPr>
          <p:cNvPr descr="https://www.istanbulcivata.com/wp-content/uploads/2015/11/%C3%A7elik-paslanmaz-pirin%C3%A7-somun.jpg" id="284" name="Google Shape;284;p35"/>
          <p:cNvPicPr preferRelativeResize="0"/>
          <p:nvPr/>
        </p:nvPicPr>
        <p:blipFill rotWithShape="1">
          <a:blip r:embed="rId8">
            <a:alphaModFix/>
          </a:blip>
          <a:srcRect b="32972" l="10528" r="12259" t="25311"/>
          <a:stretch/>
        </p:blipFill>
        <p:spPr>
          <a:xfrm>
            <a:off x="4561993" y="259764"/>
            <a:ext cx="4234543" cy="89727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36"/>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90" name="Google Shape;290;p36"/>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en-US" sz="3600"/>
              <a:t>Butterfly Nut</a:t>
            </a:r>
            <a:endParaRPr sz="3600"/>
          </a:p>
        </p:txBody>
      </p:sp>
      <p:sp>
        <p:nvSpPr>
          <p:cNvPr id="291" name="Google Shape;291;p36"/>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92" name="Google Shape;292;p36"/>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93" name="Google Shape;293;p36"/>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94" name="Google Shape;294;p36"/>
          <p:cNvSpPr/>
          <p:nvPr/>
        </p:nvSpPr>
        <p:spPr>
          <a:xfrm>
            <a:off x="4889530" y="4135106"/>
            <a:ext cx="6860103" cy="1938952"/>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200"/>
              </a:spcBef>
              <a:spcAft>
                <a:spcPts val="1200"/>
              </a:spcAft>
              <a:buSzPts val="1100"/>
              <a:buNone/>
            </a:pPr>
            <a:r>
              <a:rPr lang="en-US" sz="2400">
                <a:solidFill>
                  <a:schemeClr val="dk1"/>
                </a:solidFill>
                <a:latin typeface="Calibri"/>
                <a:ea typeface="Calibri"/>
                <a:cs typeface="Calibri"/>
                <a:sym typeface="Calibri"/>
              </a:rPr>
              <a:t>A butterfly nut has wing-like projections. They can hold two or more objects together with a bolt. Butterfly nuts provide leverage in turning with thumb and forefinger.</a:t>
            </a:r>
            <a:endParaRPr sz="2400">
              <a:solidFill>
                <a:schemeClr val="dk1"/>
              </a:solidFill>
              <a:latin typeface="Calibri"/>
              <a:ea typeface="Calibri"/>
              <a:cs typeface="Calibri"/>
              <a:sym typeface="Calibri"/>
            </a:endParaRPr>
          </a:p>
        </p:txBody>
      </p:sp>
      <p:pic>
        <p:nvPicPr>
          <p:cNvPr descr="Çetin M8 Din 315 A2 Paslanmaz Inox Kelebek Somun 10&amp;#39;lu Fiyatı" id="295" name="Google Shape;295;p36"/>
          <p:cNvPicPr preferRelativeResize="0"/>
          <p:nvPr/>
        </p:nvPicPr>
        <p:blipFill rotWithShape="1">
          <a:blip r:embed="rId3">
            <a:alphaModFix/>
          </a:blip>
          <a:srcRect b="0" l="0" r="0" t="0"/>
          <a:stretch/>
        </p:blipFill>
        <p:spPr>
          <a:xfrm>
            <a:off x="1133117" y="490451"/>
            <a:ext cx="2706027" cy="2706027"/>
          </a:xfrm>
          <a:prstGeom prst="rect">
            <a:avLst/>
          </a:prstGeom>
          <a:noFill/>
          <a:ln>
            <a:noFill/>
          </a:ln>
        </p:spPr>
      </p:pic>
      <p:pic>
        <p:nvPicPr>
          <p:cNvPr descr="Çetin 3/8 Din 315 Saç Kelebek Somun Beyaz 100&amp;#39;lü Fiyatı" id="296" name="Google Shape;296;p36"/>
          <p:cNvPicPr preferRelativeResize="0"/>
          <p:nvPr/>
        </p:nvPicPr>
        <p:blipFill rotWithShape="1">
          <a:blip r:embed="rId4">
            <a:alphaModFix/>
          </a:blip>
          <a:srcRect b="0" l="0" r="0" t="0"/>
          <a:stretch/>
        </p:blipFill>
        <p:spPr>
          <a:xfrm>
            <a:off x="8375182" y="306555"/>
            <a:ext cx="2692000" cy="2692000"/>
          </a:xfrm>
          <a:prstGeom prst="rect">
            <a:avLst/>
          </a:prstGeom>
          <a:noFill/>
          <a:ln>
            <a:noFill/>
          </a:ln>
        </p:spPr>
      </p:pic>
      <p:pic>
        <p:nvPicPr>
          <p:cNvPr descr="Plastik Kaplı Kelebek Somunlar" id="297" name="Google Shape;297;p36"/>
          <p:cNvPicPr preferRelativeResize="0"/>
          <p:nvPr/>
        </p:nvPicPr>
        <p:blipFill rotWithShape="1">
          <a:blip r:embed="rId5">
            <a:alphaModFix/>
          </a:blip>
          <a:srcRect b="0" l="0" r="0" t="0"/>
          <a:stretch/>
        </p:blipFill>
        <p:spPr>
          <a:xfrm>
            <a:off x="4571633" y="1087319"/>
            <a:ext cx="3048732" cy="16829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37"/>
          <p:cNvSpPr/>
          <p:nvPr/>
        </p:nvSpPr>
        <p:spPr>
          <a:xfrm>
            <a:off x="0" y="15151"/>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03" name="Google Shape;303;p37"/>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en-US" sz="3600"/>
              <a:t>Ring Nut</a:t>
            </a:r>
            <a:endParaRPr sz="3600"/>
          </a:p>
        </p:txBody>
      </p:sp>
      <p:sp>
        <p:nvSpPr>
          <p:cNvPr id="304" name="Google Shape;304;p37"/>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05" name="Google Shape;305;p37"/>
          <p:cNvSpPr/>
          <p:nvPr/>
        </p:nvSpPr>
        <p:spPr>
          <a:xfrm>
            <a:off x="480127"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06" name="Google Shape;306;p37"/>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07" name="Google Shape;307;p37"/>
          <p:cNvSpPr/>
          <p:nvPr/>
        </p:nvSpPr>
        <p:spPr>
          <a:xfrm>
            <a:off x="4925990" y="4430372"/>
            <a:ext cx="6860103" cy="156962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200"/>
              </a:spcBef>
              <a:spcAft>
                <a:spcPts val="1200"/>
              </a:spcAft>
              <a:buSzPts val="1100"/>
              <a:buNone/>
            </a:pPr>
            <a:r>
              <a:rPr lang="en-US" sz="2400">
                <a:solidFill>
                  <a:schemeClr val="dk1"/>
                </a:solidFill>
                <a:latin typeface="Calibri"/>
                <a:ea typeface="Calibri"/>
                <a:cs typeface="Calibri"/>
                <a:sym typeface="Calibri"/>
              </a:rPr>
              <a:t>The ring nut allows ropes, chains, trellises, and hanging baskets to be secured. It nut can be used in both solid and hollow concrete building materials.</a:t>
            </a:r>
            <a:endParaRPr sz="2400">
              <a:solidFill>
                <a:schemeClr val="dk1"/>
              </a:solidFill>
              <a:latin typeface="Calibri"/>
              <a:ea typeface="Calibri"/>
              <a:cs typeface="Calibri"/>
              <a:sym typeface="Calibri"/>
            </a:endParaRPr>
          </a:p>
        </p:txBody>
      </p:sp>
      <p:pic>
        <p:nvPicPr>
          <p:cNvPr descr="HALKA SOMUN M12-A4" id="308" name="Google Shape;308;p37"/>
          <p:cNvPicPr preferRelativeResize="0"/>
          <p:nvPr/>
        </p:nvPicPr>
        <p:blipFill rotWithShape="1">
          <a:blip r:embed="rId3">
            <a:alphaModFix/>
          </a:blip>
          <a:srcRect b="4420" l="0" r="6771" t="0"/>
          <a:stretch/>
        </p:blipFill>
        <p:spPr>
          <a:xfrm>
            <a:off x="1139028" y="378213"/>
            <a:ext cx="3101382" cy="3179635"/>
          </a:xfrm>
          <a:prstGeom prst="rect">
            <a:avLst/>
          </a:prstGeom>
          <a:noFill/>
          <a:ln>
            <a:noFill/>
          </a:ln>
        </p:spPr>
      </p:pic>
      <p:pic>
        <p:nvPicPr>
          <p:cNvPr descr="Halka Başlı Metrik Somun (GM 582) | Göktürk Halat" id="309" name="Google Shape;309;p37"/>
          <p:cNvPicPr preferRelativeResize="0"/>
          <p:nvPr/>
        </p:nvPicPr>
        <p:blipFill rotWithShape="1">
          <a:blip r:embed="rId4">
            <a:alphaModFix/>
          </a:blip>
          <a:srcRect b="0" l="0" r="0" t="0"/>
          <a:stretch/>
        </p:blipFill>
        <p:spPr>
          <a:xfrm>
            <a:off x="4316500" y="116348"/>
            <a:ext cx="3326647" cy="3326647"/>
          </a:xfrm>
          <a:prstGeom prst="rect">
            <a:avLst/>
          </a:prstGeom>
          <a:noFill/>
          <a:ln>
            <a:noFill/>
          </a:ln>
        </p:spPr>
      </p:pic>
      <p:pic>
        <p:nvPicPr>
          <p:cNvPr descr="10 Adet M6 M8 Göz Somun Paslanmaz çelik Deniz Kaldırma Göz Somun Halka Somun  Döngü Delik Kablo Halat Kaldırma Için - Donanım \ NakliyePazar.co" id="310" name="Google Shape;310;p37"/>
          <p:cNvPicPr preferRelativeResize="0"/>
          <p:nvPr/>
        </p:nvPicPr>
        <p:blipFill rotWithShape="1">
          <a:blip r:embed="rId5">
            <a:alphaModFix/>
          </a:blip>
          <a:srcRect b="0" l="0" r="0" t="0"/>
          <a:stretch/>
        </p:blipFill>
        <p:spPr>
          <a:xfrm>
            <a:off x="8019365" y="-20306"/>
            <a:ext cx="3316289" cy="331628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4" name="Shape 314"/>
        <p:cNvGrpSpPr/>
        <p:nvPr/>
      </p:nvGrpSpPr>
      <p:grpSpPr>
        <a:xfrm>
          <a:off x="0" y="0"/>
          <a:ext cx="0" cy="0"/>
          <a:chOff x="0" y="0"/>
          <a:chExt cx="0" cy="0"/>
        </a:xfrm>
      </p:grpSpPr>
      <p:sp>
        <p:nvSpPr>
          <p:cNvPr id="315" name="Google Shape;315;p6"/>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6" name="Google Shape;316;p6"/>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en-US" sz="3600"/>
              <a:t>Washer</a:t>
            </a:r>
            <a:endParaRPr sz="3600"/>
          </a:p>
        </p:txBody>
      </p:sp>
      <p:sp>
        <p:nvSpPr>
          <p:cNvPr id="317" name="Google Shape;317;p6"/>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8" name="Google Shape;318;p6"/>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Rondela - Vikipedi" id="319" name="Google Shape;319;p6"/>
          <p:cNvPicPr preferRelativeResize="0"/>
          <p:nvPr/>
        </p:nvPicPr>
        <p:blipFill rotWithShape="1">
          <a:blip r:embed="rId3">
            <a:alphaModFix/>
          </a:blip>
          <a:srcRect b="0" l="0" r="0" t="0"/>
          <a:stretch/>
        </p:blipFill>
        <p:spPr>
          <a:xfrm>
            <a:off x="881054" y="384463"/>
            <a:ext cx="3250080" cy="2811320"/>
          </a:xfrm>
          <a:prstGeom prst="rect">
            <a:avLst/>
          </a:prstGeom>
          <a:noFill/>
          <a:ln>
            <a:noFill/>
          </a:ln>
        </p:spPr>
      </p:pic>
      <p:pic>
        <p:nvPicPr>
          <p:cNvPr descr="Rondela nedir ne demektir? Rondela ne işe yarar? - Laf Sözlük" id="320" name="Google Shape;320;p6"/>
          <p:cNvPicPr preferRelativeResize="0"/>
          <p:nvPr/>
        </p:nvPicPr>
        <p:blipFill rotWithShape="1">
          <a:blip r:embed="rId4">
            <a:alphaModFix/>
          </a:blip>
          <a:srcRect b="0" l="0" r="0" t="0"/>
          <a:stretch/>
        </p:blipFill>
        <p:spPr>
          <a:xfrm>
            <a:off x="4432087" y="789037"/>
            <a:ext cx="3336953" cy="2002171"/>
          </a:xfrm>
          <a:prstGeom prst="rect">
            <a:avLst/>
          </a:prstGeom>
          <a:noFill/>
          <a:ln>
            <a:noFill/>
          </a:ln>
        </p:spPr>
      </p:pic>
      <p:pic>
        <p:nvPicPr>
          <p:cNvPr descr="Diagram, engineering drawing&#10;&#10;Description automatically generated" id="321" name="Google Shape;321;p6"/>
          <p:cNvPicPr preferRelativeResize="0"/>
          <p:nvPr/>
        </p:nvPicPr>
        <p:blipFill rotWithShape="1">
          <a:blip r:embed="rId5">
            <a:alphaModFix/>
          </a:blip>
          <a:srcRect b="0" l="6944" r="6037" t="0"/>
          <a:stretch/>
        </p:blipFill>
        <p:spPr>
          <a:xfrm>
            <a:off x="7962899" y="937912"/>
            <a:ext cx="3467101" cy="2002171"/>
          </a:xfrm>
          <a:prstGeom prst="rect">
            <a:avLst/>
          </a:prstGeom>
          <a:noFill/>
          <a:ln>
            <a:noFill/>
          </a:ln>
        </p:spPr>
      </p:pic>
      <p:sp>
        <p:nvSpPr>
          <p:cNvPr id="322" name="Google Shape;322;p6"/>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3" name="Google Shape;323;p6"/>
          <p:cNvSpPr txBox="1"/>
          <p:nvPr>
            <p:ph idx="1" type="body"/>
          </p:nvPr>
        </p:nvSpPr>
        <p:spPr>
          <a:xfrm>
            <a:off x="4755475" y="4132250"/>
            <a:ext cx="6994200" cy="2002200"/>
          </a:xfrm>
          <a:prstGeom prst="rect">
            <a:avLst/>
          </a:prstGeom>
          <a:noFill/>
          <a:ln>
            <a:noFill/>
          </a:ln>
        </p:spPr>
        <p:txBody>
          <a:bodyPr anchorCtr="0" anchor="ctr" bIns="45700" lIns="91425" spcFirstLastPara="1" rIns="91425" wrap="square" tIns="45700">
            <a:normAutofit/>
          </a:bodyPr>
          <a:lstStyle/>
          <a:p>
            <a:pPr indent="0" lvl="0" marL="0" rtl="0" algn="just">
              <a:lnSpc>
                <a:spcPct val="90000"/>
              </a:lnSpc>
              <a:spcBef>
                <a:spcPts val="1000"/>
              </a:spcBef>
              <a:spcAft>
                <a:spcPts val="0"/>
              </a:spcAft>
              <a:buClr>
                <a:schemeClr val="dk1"/>
              </a:buClr>
              <a:buSzPts val="2800"/>
              <a:buNone/>
            </a:pPr>
            <a:r>
              <a:rPr lang="en-US"/>
              <a:t>A washer is a typically disk-shaped, thin, metal or plastic plate with a hole. It is used to distribute the load of a bolt or nut. Washers prevent galvanic corrosion and leakage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38"/>
          <p:cNvSpPr/>
          <p:nvPr/>
        </p:nvSpPr>
        <p:spPr>
          <a:xfrm>
            <a:off x="1"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29" name="Google Shape;329;p38"/>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en-US" sz="3600"/>
              <a:t>Flat Washer</a:t>
            </a:r>
            <a:endParaRPr sz="3600"/>
          </a:p>
        </p:txBody>
      </p:sp>
      <p:sp>
        <p:nvSpPr>
          <p:cNvPr id="330" name="Google Shape;330;p38"/>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31" name="Google Shape;331;p38"/>
          <p:cNvSpPr/>
          <p:nvPr/>
        </p:nvSpPr>
        <p:spPr>
          <a:xfrm>
            <a:off x="480127"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32" name="Google Shape;332;p38"/>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33" name="Google Shape;333;p38"/>
          <p:cNvSpPr/>
          <p:nvPr/>
        </p:nvSpPr>
        <p:spPr>
          <a:xfrm>
            <a:off x="4889530" y="4135106"/>
            <a:ext cx="6860103" cy="1938952"/>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200"/>
              </a:spcBef>
              <a:spcAft>
                <a:spcPts val="1200"/>
              </a:spcAft>
              <a:buSzPts val="1100"/>
              <a:buNone/>
            </a:pPr>
            <a:r>
              <a:rPr lang="en-US" sz="2400">
                <a:solidFill>
                  <a:schemeClr val="dk1"/>
                </a:solidFill>
                <a:latin typeface="Calibri"/>
                <a:ea typeface="Calibri"/>
                <a:cs typeface="Calibri"/>
                <a:sym typeface="Calibri"/>
              </a:rPr>
              <a:t>The flat washer is a circular, flat machine element with a central hole for a bolt. They distribute the fastener's load and reduce heat and friction during the tightening process.</a:t>
            </a:r>
            <a:endParaRPr sz="2400">
              <a:solidFill>
                <a:schemeClr val="dk1"/>
              </a:solidFill>
              <a:latin typeface="Calibri"/>
              <a:ea typeface="Calibri"/>
              <a:cs typeface="Calibri"/>
              <a:sym typeface="Calibri"/>
            </a:endParaRPr>
          </a:p>
        </p:txBody>
      </p:sp>
      <p:pic>
        <p:nvPicPr>
          <p:cNvPr descr="https://m.media-amazon.com/images/I/51YrD6aBtcL._AC_SY1000_.jpg" id="334" name="Google Shape;334;p38"/>
          <p:cNvPicPr preferRelativeResize="0"/>
          <p:nvPr/>
        </p:nvPicPr>
        <p:blipFill rotWithShape="1">
          <a:blip r:embed="rId3">
            <a:alphaModFix/>
          </a:blip>
          <a:srcRect b="0" l="0" r="0" t="0"/>
          <a:stretch/>
        </p:blipFill>
        <p:spPr>
          <a:xfrm>
            <a:off x="7783400" y="446316"/>
            <a:ext cx="3519508" cy="2655824"/>
          </a:xfrm>
          <a:prstGeom prst="rect">
            <a:avLst/>
          </a:prstGeom>
          <a:noFill/>
          <a:ln>
            <a:noFill/>
          </a:ln>
        </p:spPr>
      </p:pic>
      <p:pic>
        <p:nvPicPr>
          <p:cNvPr id="335" name="Google Shape;335;p38"/>
          <p:cNvPicPr preferRelativeResize="0"/>
          <p:nvPr/>
        </p:nvPicPr>
        <p:blipFill rotWithShape="1">
          <a:blip r:embed="rId4">
            <a:alphaModFix/>
          </a:blip>
          <a:srcRect b="0" l="0" r="0" t="0"/>
          <a:stretch/>
        </p:blipFill>
        <p:spPr>
          <a:xfrm>
            <a:off x="774040" y="53362"/>
            <a:ext cx="3137214" cy="2895890"/>
          </a:xfrm>
          <a:prstGeom prst="rect">
            <a:avLst/>
          </a:prstGeom>
          <a:noFill/>
          <a:ln>
            <a:noFill/>
          </a:ln>
        </p:spPr>
      </p:pic>
      <p:pic>
        <p:nvPicPr>
          <p:cNvPr descr="https://lh3.googleusercontent.com/proxy/0Le6uC_2WPjtJVz5kF9SaLbGFAwJDzmxshDco-8OfV-pk_cinwHsPnKB1av1_Al1MGwd0pTSaKGK9cUYD92eyJnc0fzPKVDeE15kvLNUh-gt6o-oETU-R4p6Z4CDCQ" id="336" name="Google Shape;336;p38"/>
          <p:cNvPicPr preferRelativeResize="0"/>
          <p:nvPr/>
        </p:nvPicPr>
        <p:blipFill rotWithShape="1">
          <a:blip r:embed="rId5">
            <a:alphaModFix/>
          </a:blip>
          <a:srcRect b="15475" l="14020" r="15100" t="15178"/>
          <a:stretch/>
        </p:blipFill>
        <p:spPr>
          <a:xfrm>
            <a:off x="5010378" y="119744"/>
            <a:ext cx="1883453" cy="1381985"/>
          </a:xfrm>
          <a:prstGeom prst="rect">
            <a:avLst/>
          </a:prstGeom>
          <a:noFill/>
          <a:ln>
            <a:noFill/>
          </a:ln>
        </p:spPr>
      </p:pic>
      <p:pic>
        <p:nvPicPr>
          <p:cNvPr descr="https://deniztoptan.com/images/prod/3532.jpg" id="337" name="Google Shape;337;p38"/>
          <p:cNvPicPr preferRelativeResize="0"/>
          <p:nvPr/>
        </p:nvPicPr>
        <p:blipFill rotWithShape="1">
          <a:blip r:embed="rId6">
            <a:alphaModFix/>
          </a:blip>
          <a:srcRect b="12964" l="0" r="0" t="13627"/>
          <a:stretch/>
        </p:blipFill>
        <p:spPr>
          <a:xfrm>
            <a:off x="3863448" y="1817917"/>
            <a:ext cx="2241275" cy="164530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39"/>
          <p:cNvSpPr/>
          <p:nvPr/>
        </p:nvSpPr>
        <p:spPr>
          <a:xfrm>
            <a:off x="1"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43" name="Google Shape;343;p39"/>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en-US" sz="3600"/>
              <a:t>Spring Washer</a:t>
            </a:r>
            <a:endParaRPr sz="3600"/>
          </a:p>
        </p:txBody>
      </p:sp>
      <p:sp>
        <p:nvSpPr>
          <p:cNvPr id="344" name="Google Shape;344;p39"/>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45" name="Google Shape;345;p39"/>
          <p:cNvSpPr/>
          <p:nvPr/>
        </p:nvSpPr>
        <p:spPr>
          <a:xfrm>
            <a:off x="480127"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46" name="Google Shape;346;p39"/>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47" name="Google Shape;347;p39"/>
          <p:cNvSpPr/>
          <p:nvPr/>
        </p:nvSpPr>
        <p:spPr>
          <a:xfrm>
            <a:off x="4807619" y="4364116"/>
            <a:ext cx="6860103" cy="156962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200"/>
              </a:spcBef>
              <a:spcAft>
                <a:spcPts val="1200"/>
              </a:spcAft>
              <a:buSzPts val="1100"/>
              <a:buNone/>
            </a:pPr>
            <a:r>
              <a:rPr lang="en-US" sz="2400">
                <a:solidFill>
                  <a:schemeClr val="dk1"/>
                </a:solidFill>
                <a:latin typeface="Calibri"/>
                <a:ea typeface="Calibri"/>
                <a:cs typeface="Calibri"/>
                <a:sym typeface="Calibri"/>
              </a:rPr>
              <a:t>Spring washers are used for locking. They have axial flexibility. Spring washers prevent fastening or loosening due to vibrations.</a:t>
            </a:r>
            <a:endParaRPr sz="2400">
              <a:solidFill>
                <a:schemeClr val="dk1"/>
              </a:solidFill>
              <a:latin typeface="Calibri"/>
              <a:ea typeface="Calibri"/>
              <a:cs typeface="Calibri"/>
              <a:sym typeface="Calibri"/>
            </a:endParaRPr>
          </a:p>
        </p:txBody>
      </p:sp>
      <p:pic>
        <p:nvPicPr>
          <p:cNvPr descr="Yaylı Rondela DIN 127 M14" id="348" name="Google Shape;348;p39"/>
          <p:cNvPicPr preferRelativeResize="0"/>
          <p:nvPr/>
        </p:nvPicPr>
        <p:blipFill rotWithShape="1">
          <a:blip r:embed="rId3">
            <a:alphaModFix/>
          </a:blip>
          <a:srcRect b="0" l="0" r="0" t="0"/>
          <a:stretch/>
        </p:blipFill>
        <p:spPr>
          <a:xfrm>
            <a:off x="1273618" y="202018"/>
            <a:ext cx="2852669" cy="2852669"/>
          </a:xfrm>
          <a:prstGeom prst="rect">
            <a:avLst/>
          </a:prstGeom>
          <a:noFill/>
          <a:ln>
            <a:noFill/>
          </a:ln>
        </p:spPr>
      </p:pic>
      <p:pic>
        <p:nvPicPr>
          <p:cNvPr descr="ÜRÜNLER ___ KABASAKAL CİVATA" id="349" name="Google Shape;349;p39"/>
          <p:cNvPicPr preferRelativeResize="0"/>
          <p:nvPr/>
        </p:nvPicPr>
        <p:blipFill rotWithShape="1">
          <a:blip r:embed="rId4">
            <a:alphaModFix/>
          </a:blip>
          <a:srcRect b="0" l="0" r="0" t="0"/>
          <a:stretch/>
        </p:blipFill>
        <p:spPr>
          <a:xfrm>
            <a:off x="4755486" y="385165"/>
            <a:ext cx="6912236" cy="285266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3" name="Shape 353"/>
        <p:cNvGrpSpPr/>
        <p:nvPr/>
      </p:nvGrpSpPr>
      <p:grpSpPr>
        <a:xfrm>
          <a:off x="0" y="0"/>
          <a:ext cx="0" cy="0"/>
          <a:chOff x="0" y="0"/>
          <a:chExt cx="0" cy="0"/>
        </a:xfrm>
      </p:grpSpPr>
      <p:sp>
        <p:nvSpPr>
          <p:cNvPr id="354" name="Google Shape;354;p7"/>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5" name="Google Shape;355;p7"/>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t>Bolt</a:t>
            </a:r>
            <a:r>
              <a:rPr lang="en-US" sz="3600"/>
              <a:t> </a:t>
            </a:r>
            <a:endParaRPr/>
          </a:p>
        </p:txBody>
      </p:sp>
      <p:sp>
        <p:nvSpPr>
          <p:cNvPr id="356" name="Google Shape;356;p7"/>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7" name="Google Shape;357;p7"/>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8" name="Google Shape;358;p7"/>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9" name="Google Shape;359;p7"/>
          <p:cNvSpPr txBox="1"/>
          <p:nvPr>
            <p:ph idx="1" type="body"/>
          </p:nvPr>
        </p:nvSpPr>
        <p:spPr>
          <a:xfrm>
            <a:off x="4891799" y="3744076"/>
            <a:ext cx="6994148" cy="2927060"/>
          </a:xfrm>
          <a:prstGeom prst="rect">
            <a:avLst/>
          </a:prstGeom>
          <a:noFill/>
          <a:ln>
            <a:noFill/>
          </a:ln>
        </p:spPr>
        <p:txBody>
          <a:bodyPr anchorCtr="0" anchor="ctr" bIns="45700" lIns="91425" spcFirstLastPara="1" rIns="91425" wrap="square" tIns="45700">
            <a:normAutofit/>
          </a:bodyPr>
          <a:lstStyle/>
          <a:p>
            <a:pPr indent="0" lvl="0" marL="0" rtl="0" algn="just">
              <a:lnSpc>
                <a:spcPct val="90000"/>
              </a:lnSpc>
              <a:spcBef>
                <a:spcPts val="1000"/>
              </a:spcBef>
              <a:spcAft>
                <a:spcPts val="0"/>
              </a:spcAft>
              <a:buClr>
                <a:schemeClr val="dk1"/>
              </a:buClr>
              <a:buSzPts val="3027"/>
              <a:buNone/>
            </a:pPr>
            <a:r>
              <a:rPr lang="en-US"/>
              <a:t>A bolt is a threaded fastener with an external male thread. It is used to fasten two machine elements to keep their position. Bolts pass through an unthreaded hole in a component. A bolt is attached to a washer and nut.</a:t>
            </a:r>
            <a:endParaRPr/>
          </a:p>
        </p:txBody>
      </p:sp>
      <p:pic>
        <p:nvPicPr>
          <p:cNvPr descr="st2.myideasoft.com/shop/mr/11/myassets/products..." id="360" name="Google Shape;360;p7"/>
          <p:cNvPicPr preferRelativeResize="0"/>
          <p:nvPr/>
        </p:nvPicPr>
        <p:blipFill rotWithShape="1">
          <a:blip r:embed="rId3">
            <a:alphaModFix/>
          </a:blip>
          <a:srcRect b="0" l="0" r="0" t="0"/>
          <a:stretch/>
        </p:blipFill>
        <p:spPr>
          <a:xfrm>
            <a:off x="6996478" y="253541"/>
            <a:ext cx="1392395" cy="1392395"/>
          </a:xfrm>
          <a:prstGeom prst="rect">
            <a:avLst/>
          </a:prstGeom>
          <a:noFill/>
          <a:ln>
            <a:noFill/>
          </a:ln>
        </p:spPr>
      </p:pic>
      <p:pic>
        <p:nvPicPr>
          <p:cNvPr descr="Fender Pickup and Selector Switch Mounting Screws 1 Adet Vida Fiyatı" id="361" name="Google Shape;361;p7"/>
          <p:cNvPicPr preferRelativeResize="0"/>
          <p:nvPr/>
        </p:nvPicPr>
        <p:blipFill rotWithShape="1">
          <a:blip r:embed="rId4">
            <a:alphaModFix/>
          </a:blip>
          <a:srcRect b="0" l="0" r="0" t="0"/>
          <a:stretch/>
        </p:blipFill>
        <p:spPr>
          <a:xfrm>
            <a:off x="7503268" y="2041743"/>
            <a:ext cx="1392395" cy="1386938"/>
          </a:xfrm>
          <a:prstGeom prst="rect">
            <a:avLst/>
          </a:prstGeom>
          <a:noFill/>
          <a:ln>
            <a:noFill/>
          </a:ln>
        </p:spPr>
      </p:pic>
      <p:pic>
        <p:nvPicPr>
          <p:cNvPr descr="https://productimages.hepsiburada.net/s/2/375/9574908362802.jpg" id="362" name="Google Shape;362;p7"/>
          <p:cNvPicPr preferRelativeResize="0"/>
          <p:nvPr/>
        </p:nvPicPr>
        <p:blipFill rotWithShape="1">
          <a:blip r:embed="rId5">
            <a:alphaModFix/>
          </a:blip>
          <a:srcRect b="0" l="0" r="0" t="0"/>
          <a:stretch/>
        </p:blipFill>
        <p:spPr>
          <a:xfrm>
            <a:off x="9902785" y="119742"/>
            <a:ext cx="1785619" cy="1785619"/>
          </a:xfrm>
          <a:prstGeom prst="rect">
            <a:avLst/>
          </a:prstGeom>
          <a:noFill/>
          <a:ln>
            <a:noFill/>
          </a:ln>
        </p:spPr>
      </p:pic>
      <p:pic>
        <p:nvPicPr>
          <p:cNvPr descr="M3 x 8mm Paslanmaz Çelik inox yıldız silindir başlı Vida M3x8 Civata -  SATIN AL" id="363" name="Google Shape;363;p7"/>
          <p:cNvPicPr preferRelativeResize="0"/>
          <p:nvPr/>
        </p:nvPicPr>
        <p:blipFill rotWithShape="1">
          <a:blip r:embed="rId6">
            <a:alphaModFix/>
          </a:blip>
          <a:srcRect b="10935" l="10768" r="14550" t="0"/>
          <a:stretch/>
        </p:blipFill>
        <p:spPr>
          <a:xfrm>
            <a:off x="548690" y="27817"/>
            <a:ext cx="1466563" cy="1749042"/>
          </a:xfrm>
          <a:prstGeom prst="rect">
            <a:avLst/>
          </a:prstGeom>
          <a:noFill/>
          <a:ln>
            <a:noFill/>
          </a:ln>
        </p:spPr>
      </p:pic>
      <p:pic>
        <p:nvPicPr>
          <p:cNvPr descr="https://www.stanleyengineeredfastening.com/-/media/web/sef/assets/product-assets/thumbnail-fasteners-socket-screws.jpg?h=300&amp;w=560&amp;la=en&amp;hash=5C2A87D5A7B998EC1A7DECD0B1F2240B" id="364" name="Google Shape;364;p7"/>
          <p:cNvPicPr preferRelativeResize="0"/>
          <p:nvPr/>
        </p:nvPicPr>
        <p:blipFill rotWithShape="1">
          <a:blip r:embed="rId7">
            <a:alphaModFix/>
          </a:blip>
          <a:srcRect b="0" l="11021" r="12449" t="0"/>
          <a:stretch/>
        </p:blipFill>
        <p:spPr>
          <a:xfrm>
            <a:off x="3408498" y="26446"/>
            <a:ext cx="3103108" cy="2172174"/>
          </a:xfrm>
          <a:prstGeom prst="rect">
            <a:avLst/>
          </a:prstGeom>
          <a:noFill/>
          <a:ln>
            <a:noFill/>
          </a:ln>
        </p:spPr>
      </p:pic>
      <p:pic>
        <p:nvPicPr>
          <p:cNvPr descr="Exel Fasteners - Screws" id="365" name="Google Shape;365;p7"/>
          <p:cNvPicPr preferRelativeResize="0"/>
          <p:nvPr/>
        </p:nvPicPr>
        <p:blipFill rotWithShape="1">
          <a:blip r:embed="rId8">
            <a:alphaModFix/>
          </a:blip>
          <a:srcRect b="14707" l="15740" r="15332" t="14191"/>
          <a:stretch/>
        </p:blipFill>
        <p:spPr>
          <a:xfrm>
            <a:off x="9590311" y="2049160"/>
            <a:ext cx="1337323" cy="137952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6" name="Shape 126"/>
        <p:cNvGrpSpPr/>
        <p:nvPr/>
      </p:nvGrpSpPr>
      <p:grpSpPr>
        <a:xfrm>
          <a:off x="0" y="0"/>
          <a:ext cx="0" cy="0"/>
          <a:chOff x="0" y="0"/>
          <a:chExt cx="0" cy="0"/>
        </a:xfrm>
      </p:grpSpPr>
      <p:sp>
        <p:nvSpPr>
          <p:cNvPr id="127" name="Google Shape;127;p2"/>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8" name="Google Shape;128;p2"/>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t>Bearing</a:t>
            </a:r>
            <a:endParaRPr/>
          </a:p>
        </p:txBody>
      </p:sp>
      <p:sp>
        <p:nvSpPr>
          <p:cNvPr id="129" name="Google Shape;129;p2"/>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0" name="Google Shape;130;p2"/>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YENİ RULMAN DOKTORU" id="131" name="Google Shape;131;p2"/>
          <p:cNvPicPr preferRelativeResize="0"/>
          <p:nvPr/>
        </p:nvPicPr>
        <p:blipFill rotWithShape="1">
          <a:blip r:embed="rId3">
            <a:alphaModFix/>
          </a:blip>
          <a:srcRect b="18334" l="0" r="1" t="7389"/>
          <a:stretch/>
        </p:blipFill>
        <p:spPr>
          <a:xfrm>
            <a:off x="879537" y="384463"/>
            <a:ext cx="3253115" cy="2811320"/>
          </a:xfrm>
          <a:prstGeom prst="rect">
            <a:avLst/>
          </a:prstGeom>
          <a:noFill/>
          <a:ln>
            <a:noFill/>
          </a:ln>
        </p:spPr>
      </p:pic>
      <p:pic>
        <p:nvPicPr>
          <p:cNvPr descr="https://www.nskeurope.com.tr/content/dam/nskcmsr/images/european/P_DGBB_Sketch-Thrust-Force_Drawing.jpg" id="132" name="Google Shape;132;p2"/>
          <p:cNvPicPr preferRelativeResize="0"/>
          <p:nvPr/>
        </p:nvPicPr>
        <p:blipFill rotWithShape="1">
          <a:blip r:embed="rId4">
            <a:alphaModFix/>
          </a:blip>
          <a:srcRect b="7630" l="0" r="-4" t="7599"/>
          <a:stretch/>
        </p:blipFill>
        <p:spPr>
          <a:xfrm>
            <a:off x="4476622" y="384462"/>
            <a:ext cx="3316501" cy="2811320"/>
          </a:xfrm>
          <a:prstGeom prst="rect">
            <a:avLst/>
          </a:prstGeom>
          <a:noFill/>
          <a:ln>
            <a:noFill/>
          </a:ln>
        </p:spPr>
      </p:pic>
      <p:pic>
        <p:nvPicPr>
          <p:cNvPr descr="Rulman Nedir?" id="133" name="Google Shape;133;p2"/>
          <p:cNvPicPr preferRelativeResize="0"/>
          <p:nvPr/>
        </p:nvPicPr>
        <p:blipFill rotWithShape="1">
          <a:blip r:embed="rId5">
            <a:alphaModFix/>
          </a:blip>
          <a:srcRect b="-4" l="0" r="-4" t="0"/>
          <a:stretch/>
        </p:blipFill>
        <p:spPr>
          <a:xfrm>
            <a:off x="8358572" y="384462"/>
            <a:ext cx="2811320" cy="2811320"/>
          </a:xfrm>
          <a:prstGeom prst="rect">
            <a:avLst/>
          </a:prstGeom>
          <a:noFill/>
          <a:ln>
            <a:noFill/>
          </a:ln>
        </p:spPr>
      </p:pic>
      <p:sp>
        <p:nvSpPr>
          <p:cNvPr id="134" name="Google Shape;134;p2"/>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5" name="Google Shape;135;p2"/>
          <p:cNvSpPr txBox="1"/>
          <p:nvPr>
            <p:ph idx="1" type="body"/>
          </p:nvPr>
        </p:nvSpPr>
        <p:spPr>
          <a:xfrm>
            <a:off x="4802115" y="3930305"/>
            <a:ext cx="6947520" cy="2437244"/>
          </a:xfrm>
          <a:prstGeom prst="rect">
            <a:avLst/>
          </a:prstGeom>
          <a:noFill/>
          <a:ln>
            <a:noFill/>
          </a:ln>
        </p:spPr>
        <p:txBody>
          <a:bodyPr anchorCtr="0" anchor="ctr" bIns="45700" lIns="91425" spcFirstLastPara="1" rIns="91425" wrap="square" tIns="45700">
            <a:normAutofit fontScale="77500" lnSpcReduction="10000"/>
          </a:bodyPr>
          <a:lstStyle/>
          <a:p>
            <a:pPr indent="0" lvl="0" marL="0" rtl="0" algn="l">
              <a:lnSpc>
                <a:spcPct val="115000"/>
              </a:lnSpc>
              <a:spcBef>
                <a:spcPts val="1200"/>
              </a:spcBef>
              <a:spcAft>
                <a:spcPts val="0"/>
              </a:spcAft>
              <a:buClr>
                <a:schemeClr val="dk1"/>
              </a:buClr>
              <a:buSzPct val="39285"/>
              <a:buFont typeface="Arial"/>
              <a:buNone/>
            </a:pPr>
            <a:r>
              <a:rPr lang="en-US"/>
              <a:t>A bearing is a machine element. Its function is to facilitate all movements in a machine. Bearings are placed between interconnected machine elements. They provide the transfer of force and rotational motion. They also minimize friction between machine parts.</a:t>
            </a:r>
            <a:endParaRPr/>
          </a:p>
          <a:p>
            <a:pPr indent="0" lvl="0" marL="0" rtl="0" algn="just">
              <a:lnSpc>
                <a:spcPct val="90000"/>
              </a:lnSpc>
              <a:spcBef>
                <a:spcPts val="1200"/>
              </a:spcBef>
              <a:spcAft>
                <a:spcPts val="0"/>
              </a:spcAft>
              <a:buClr>
                <a:schemeClr val="dk1"/>
              </a:buClr>
              <a:buSzPct val="100000"/>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40"/>
          <p:cNvSpPr/>
          <p:nvPr/>
        </p:nvSpPr>
        <p:spPr>
          <a:xfrm>
            <a:off x="1"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71" name="Google Shape;371;p40"/>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en-US" sz="3600"/>
              <a:t>Hexagon-Head Bolt</a:t>
            </a:r>
            <a:endParaRPr sz="3600"/>
          </a:p>
        </p:txBody>
      </p:sp>
      <p:sp>
        <p:nvSpPr>
          <p:cNvPr id="372" name="Google Shape;372;p40"/>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73" name="Google Shape;373;p40"/>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74" name="Google Shape;374;p40"/>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75" name="Google Shape;375;p40"/>
          <p:cNvSpPr/>
          <p:nvPr/>
        </p:nvSpPr>
        <p:spPr>
          <a:xfrm>
            <a:off x="4926000" y="4238124"/>
            <a:ext cx="6860100" cy="22599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200"/>
              </a:spcBef>
              <a:spcAft>
                <a:spcPts val="1200"/>
              </a:spcAft>
              <a:buSzPts val="1100"/>
              <a:buNone/>
            </a:pPr>
            <a:r>
              <a:rPr lang="en-US" sz="2400">
                <a:solidFill>
                  <a:schemeClr val="dk1"/>
                </a:solidFill>
                <a:latin typeface="Calibri"/>
                <a:ea typeface="Calibri"/>
                <a:cs typeface="Calibri"/>
                <a:sym typeface="Calibri"/>
              </a:rPr>
              <a:t>Hexagon-head bolts are also known as hex bolts. They are named for their six-sided shape. Hex bolts They are used in tight spaces to secure wood, metal, plastic and other materials. They are used in all industries and homes.</a:t>
            </a:r>
            <a:endParaRPr sz="2400">
              <a:solidFill>
                <a:schemeClr val="dk1"/>
              </a:solidFill>
              <a:latin typeface="Calibri"/>
              <a:ea typeface="Calibri"/>
              <a:cs typeface="Calibri"/>
              <a:sym typeface="Calibri"/>
            </a:endParaRPr>
          </a:p>
        </p:txBody>
      </p:sp>
      <p:pic>
        <p:nvPicPr>
          <p:cNvPr descr="Cıvatalar | STD" id="376" name="Google Shape;376;p40"/>
          <p:cNvPicPr preferRelativeResize="0"/>
          <p:nvPr/>
        </p:nvPicPr>
        <p:blipFill rotWithShape="1">
          <a:blip r:embed="rId3">
            <a:alphaModFix/>
          </a:blip>
          <a:srcRect b="11570" l="11569" r="17117" t="17117"/>
          <a:stretch/>
        </p:blipFill>
        <p:spPr>
          <a:xfrm>
            <a:off x="4240179" y="0"/>
            <a:ext cx="3557848" cy="3557848"/>
          </a:xfrm>
          <a:prstGeom prst="rect">
            <a:avLst/>
          </a:prstGeom>
          <a:noFill/>
          <a:ln>
            <a:noFill/>
          </a:ln>
        </p:spPr>
      </p:pic>
      <p:pic>
        <p:nvPicPr>
          <p:cNvPr descr="Altı Köşe Başlı Civata - ürününü globalpiyasa.com da satın alın" id="377" name="Google Shape;377;p40"/>
          <p:cNvPicPr preferRelativeResize="0"/>
          <p:nvPr/>
        </p:nvPicPr>
        <p:blipFill rotWithShape="1">
          <a:blip r:embed="rId4">
            <a:alphaModFix/>
          </a:blip>
          <a:srcRect b="16166" l="10258" r="13284" t="24428"/>
          <a:stretch/>
        </p:blipFill>
        <p:spPr>
          <a:xfrm>
            <a:off x="932155" y="313933"/>
            <a:ext cx="3537914" cy="2748863"/>
          </a:xfrm>
          <a:prstGeom prst="rect">
            <a:avLst/>
          </a:prstGeom>
          <a:noFill/>
          <a:ln>
            <a:noFill/>
          </a:ln>
        </p:spPr>
      </p:pic>
      <p:pic>
        <p:nvPicPr>
          <p:cNvPr descr="M 10x70 ALTI KÖŞE BAŞLI CİVATA+SOMUN+PUL (20 ADET FİYATIDIR) Fiyatları ve  Özellikleri" id="378" name="Google Shape;378;p40"/>
          <p:cNvPicPr preferRelativeResize="0"/>
          <p:nvPr/>
        </p:nvPicPr>
        <p:blipFill rotWithShape="1">
          <a:blip r:embed="rId5">
            <a:alphaModFix/>
          </a:blip>
          <a:srcRect b="0" l="0" r="0" t="0"/>
          <a:stretch/>
        </p:blipFill>
        <p:spPr>
          <a:xfrm>
            <a:off x="7894560" y="-1"/>
            <a:ext cx="3557849" cy="35578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41"/>
          <p:cNvSpPr/>
          <p:nvPr/>
        </p:nvSpPr>
        <p:spPr>
          <a:xfrm>
            <a:off x="1"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84" name="Google Shape;384;p41"/>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b="1" lang="en-US" sz="3600"/>
              <a:t>Countersunk Screws</a:t>
            </a:r>
            <a:endParaRPr b="1" sz="3600"/>
          </a:p>
        </p:txBody>
      </p:sp>
      <p:sp>
        <p:nvSpPr>
          <p:cNvPr id="385" name="Google Shape;385;p41"/>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86" name="Google Shape;386;p41"/>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87" name="Google Shape;387;p41"/>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88" name="Google Shape;388;p41"/>
          <p:cNvSpPr/>
          <p:nvPr/>
        </p:nvSpPr>
        <p:spPr>
          <a:xfrm>
            <a:off x="4889530" y="4135106"/>
            <a:ext cx="6860103" cy="2308284"/>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200"/>
              </a:spcBef>
              <a:spcAft>
                <a:spcPts val="1200"/>
              </a:spcAft>
              <a:buSzPts val="1100"/>
              <a:buNone/>
            </a:pPr>
            <a:r>
              <a:rPr lang="en-US" sz="2400">
                <a:solidFill>
                  <a:schemeClr val="dk1"/>
                </a:solidFill>
                <a:latin typeface="Calibri"/>
                <a:ea typeface="Calibri"/>
                <a:cs typeface="Calibri"/>
                <a:sym typeface="Calibri"/>
              </a:rPr>
              <a:t>Countersunk screws are a type of precision screw. They have a countersunk head. They can sit flush against a target housing.  Countersunk screws are used when a smooth surface is required.</a:t>
            </a:r>
            <a:endParaRPr sz="2400">
              <a:solidFill>
                <a:schemeClr val="dk1"/>
              </a:solidFill>
              <a:latin typeface="Calibri"/>
              <a:ea typeface="Calibri"/>
              <a:cs typeface="Calibri"/>
              <a:sym typeface="Calibri"/>
            </a:endParaRPr>
          </a:p>
        </p:txBody>
      </p:sp>
      <p:pic>
        <p:nvPicPr>
          <p:cNvPr descr="Havşa Başlı İmbus Civata - ürününü globalpiyasa.com da satın alın" id="389" name="Google Shape;389;p41"/>
          <p:cNvPicPr preferRelativeResize="0"/>
          <p:nvPr/>
        </p:nvPicPr>
        <p:blipFill rotWithShape="1">
          <a:blip r:embed="rId3">
            <a:alphaModFix/>
          </a:blip>
          <a:srcRect b="0" l="0" r="0" t="0"/>
          <a:stretch/>
        </p:blipFill>
        <p:spPr>
          <a:xfrm>
            <a:off x="4755486" y="65764"/>
            <a:ext cx="3286804" cy="3286804"/>
          </a:xfrm>
          <a:prstGeom prst="rect">
            <a:avLst/>
          </a:prstGeom>
          <a:noFill/>
          <a:ln>
            <a:noFill/>
          </a:ln>
        </p:spPr>
      </p:pic>
      <p:pic>
        <p:nvPicPr>
          <p:cNvPr descr="Havşa Başlı Düz Yarıklı Civata - Emek Özel Civata Makine San. ve Tic. Ltd.  Şti." id="390" name="Google Shape;390;p41"/>
          <p:cNvPicPr preferRelativeResize="0"/>
          <p:nvPr/>
        </p:nvPicPr>
        <p:blipFill rotWithShape="1">
          <a:blip r:embed="rId4">
            <a:alphaModFix/>
          </a:blip>
          <a:srcRect b="0" l="0" r="0" t="0"/>
          <a:stretch/>
        </p:blipFill>
        <p:spPr>
          <a:xfrm>
            <a:off x="776302" y="226045"/>
            <a:ext cx="4386310" cy="2966242"/>
          </a:xfrm>
          <a:prstGeom prst="rect">
            <a:avLst/>
          </a:prstGeom>
          <a:noFill/>
          <a:ln>
            <a:noFill/>
          </a:ln>
        </p:spPr>
      </p:pic>
      <p:pic>
        <p:nvPicPr>
          <p:cNvPr descr="Civata nedir. Civata çeşitleri ve özellikleri | Makine Eğitimi" id="391" name="Google Shape;391;p41"/>
          <p:cNvPicPr preferRelativeResize="0"/>
          <p:nvPr/>
        </p:nvPicPr>
        <p:blipFill rotWithShape="1">
          <a:blip r:embed="rId5">
            <a:alphaModFix/>
          </a:blip>
          <a:srcRect b="0" l="0" r="0" t="0"/>
          <a:stretch/>
        </p:blipFill>
        <p:spPr>
          <a:xfrm flipH="1">
            <a:off x="7709737" y="609549"/>
            <a:ext cx="4039898" cy="245911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42"/>
          <p:cNvSpPr/>
          <p:nvPr/>
        </p:nvSpPr>
        <p:spPr>
          <a:xfrm>
            <a:off x="0" y="15151"/>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97" name="Google Shape;397;p42"/>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en-US" sz="3600"/>
              <a:t>Wing Bolt</a:t>
            </a:r>
            <a:endParaRPr sz="3600"/>
          </a:p>
        </p:txBody>
      </p:sp>
      <p:sp>
        <p:nvSpPr>
          <p:cNvPr id="398" name="Google Shape;398;p42"/>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99" name="Google Shape;399;p42"/>
          <p:cNvSpPr/>
          <p:nvPr/>
        </p:nvSpPr>
        <p:spPr>
          <a:xfrm>
            <a:off x="480127"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00" name="Google Shape;400;p42"/>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01" name="Google Shape;401;p42"/>
          <p:cNvSpPr/>
          <p:nvPr/>
        </p:nvSpPr>
        <p:spPr>
          <a:xfrm>
            <a:off x="4889530" y="4135106"/>
            <a:ext cx="6860103" cy="1938952"/>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200"/>
              </a:spcBef>
              <a:spcAft>
                <a:spcPts val="1200"/>
              </a:spcAft>
              <a:buSzPts val="1100"/>
              <a:buNone/>
            </a:pPr>
            <a:r>
              <a:rPr lang="en-US" sz="2400">
                <a:solidFill>
                  <a:schemeClr val="dk1"/>
                </a:solidFill>
                <a:latin typeface="Calibri"/>
                <a:ea typeface="Calibri"/>
                <a:cs typeface="Calibri"/>
                <a:sym typeface="Calibri"/>
              </a:rPr>
              <a:t>A wing bolt has a head like a wing nut. Wing bolts create an exceptional fastening. They are designed to be easily operated by hand and they can be adjusted from various positions.</a:t>
            </a:r>
            <a:endParaRPr sz="2400">
              <a:solidFill>
                <a:schemeClr val="dk1"/>
              </a:solidFill>
              <a:latin typeface="Calibri"/>
              <a:ea typeface="Calibri"/>
              <a:cs typeface="Calibri"/>
              <a:sym typeface="Calibri"/>
            </a:endParaRPr>
          </a:p>
        </p:txBody>
      </p:sp>
      <p:pic>
        <p:nvPicPr>
          <p:cNvPr descr="KELEBEK BAŞLI CİVATA - Enka Civata" id="402" name="Google Shape;402;p42"/>
          <p:cNvPicPr preferRelativeResize="0"/>
          <p:nvPr/>
        </p:nvPicPr>
        <p:blipFill rotWithShape="1">
          <a:blip r:embed="rId3">
            <a:alphaModFix/>
          </a:blip>
          <a:srcRect b="0" l="0" r="0" t="0"/>
          <a:stretch/>
        </p:blipFill>
        <p:spPr>
          <a:xfrm>
            <a:off x="503662" y="0"/>
            <a:ext cx="3536710" cy="3536710"/>
          </a:xfrm>
          <a:prstGeom prst="rect">
            <a:avLst/>
          </a:prstGeom>
          <a:noFill/>
          <a:ln>
            <a:noFill/>
          </a:ln>
        </p:spPr>
      </p:pic>
      <p:pic>
        <p:nvPicPr>
          <p:cNvPr descr="Kelebek Başlı Civata - Ürün - Konak Cıvata : konakcivata" id="403" name="Google Shape;403;p42"/>
          <p:cNvPicPr preferRelativeResize="0"/>
          <p:nvPr/>
        </p:nvPicPr>
        <p:blipFill rotWithShape="1">
          <a:blip r:embed="rId4">
            <a:alphaModFix/>
          </a:blip>
          <a:srcRect b="0" l="0" r="0" t="0"/>
          <a:stretch/>
        </p:blipFill>
        <p:spPr>
          <a:xfrm>
            <a:off x="4139209" y="29582"/>
            <a:ext cx="3507128" cy="3507128"/>
          </a:xfrm>
          <a:prstGeom prst="rect">
            <a:avLst/>
          </a:prstGeom>
          <a:noFill/>
          <a:ln>
            <a:noFill/>
          </a:ln>
        </p:spPr>
      </p:pic>
      <p:pic>
        <p:nvPicPr>
          <p:cNvPr descr="Dın 316 Kelebek Cıvata | CivataSomun" id="404" name="Google Shape;404;p42"/>
          <p:cNvPicPr preferRelativeResize="0"/>
          <p:nvPr/>
        </p:nvPicPr>
        <p:blipFill rotWithShape="1">
          <a:blip r:embed="rId5">
            <a:alphaModFix/>
          </a:blip>
          <a:srcRect b="0" l="0" r="0" t="0"/>
          <a:stretch/>
        </p:blipFill>
        <p:spPr>
          <a:xfrm>
            <a:off x="8126464" y="353719"/>
            <a:ext cx="3275850" cy="292642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10"/>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0" name="Google Shape;410;p10"/>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t>Stud Bolt</a:t>
            </a:r>
            <a:endParaRPr/>
          </a:p>
        </p:txBody>
      </p:sp>
      <p:sp>
        <p:nvSpPr>
          <p:cNvPr id="411" name="Google Shape;411;p10"/>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2" name="Google Shape;412;p10"/>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MAKİNE MÜHENDİSLİĞİNE GİRİŞ Doç.Dr.İrfan AY-Arş.Gör.T.Kerem DEMİRCİOĞLU  CIVATA-SOMUN ve RONDELALAR CIVATALAR Cı" id="413" name="Google Shape;413;p10"/>
          <p:cNvPicPr preferRelativeResize="0"/>
          <p:nvPr/>
        </p:nvPicPr>
        <p:blipFill rotWithShape="1">
          <a:blip r:embed="rId3">
            <a:alphaModFix/>
          </a:blip>
          <a:srcRect b="0" l="0" r="0" t="0"/>
          <a:stretch/>
        </p:blipFill>
        <p:spPr>
          <a:xfrm>
            <a:off x="4632047" y="384462"/>
            <a:ext cx="3005650" cy="2811320"/>
          </a:xfrm>
          <a:prstGeom prst="rect">
            <a:avLst/>
          </a:prstGeom>
          <a:noFill/>
          <a:ln>
            <a:noFill/>
          </a:ln>
        </p:spPr>
      </p:pic>
      <p:sp>
        <p:nvSpPr>
          <p:cNvPr id="414" name="Google Shape;414;p10"/>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5" name="Google Shape;415;p10"/>
          <p:cNvSpPr txBox="1"/>
          <p:nvPr>
            <p:ph idx="1" type="body"/>
          </p:nvPr>
        </p:nvSpPr>
        <p:spPr>
          <a:xfrm>
            <a:off x="4801207" y="3588640"/>
            <a:ext cx="7190924" cy="3104467"/>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1200"/>
              </a:spcBef>
              <a:spcAft>
                <a:spcPts val="1200"/>
              </a:spcAft>
              <a:buClr>
                <a:schemeClr val="dk1"/>
              </a:buClr>
              <a:buSzPts val="1100"/>
              <a:buNone/>
            </a:pPr>
            <a:r>
              <a:rPr lang="en-US" sz="2400"/>
              <a:t>A stud bolt is a headless bolt. It looks like a piece of threaded bar and it has teeth on both ends. A stud bolt is used to join multiple parts. Studs are used together with nuts.</a:t>
            </a:r>
            <a:endParaRPr sz="2400"/>
          </a:p>
        </p:txBody>
      </p:sp>
      <p:pic>
        <p:nvPicPr>
          <p:cNvPr descr="Saplama nedir ne demektir? Saplama ne işe yarar? - Laf Sözlük" id="416" name="Google Shape;416;p10"/>
          <p:cNvPicPr preferRelativeResize="0"/>
          <p:nvPr/>
        </p:nvPicPr>
        <p:blipFill rotWithShape="1">
          <a:blip r:embed="rId4">
            <a:alphaModFix/>
          </a:blip>
          <a:srcRect b="0" l="0" r="0" t="0"/>
          <a:stretch/>
        </p:blipFill>
        <p:spPr>
          <a:xfrm>
            <a:off x="7983359" y="353668"/>
            <a:ext cx="3420613" cy="2850511"/>
          </a:xfrm>
          <a:prstGeom prst="rect">
            <a:avLst/>
          </a:prstGeom>
          <a:noFill/>
          <a:ln>
            <a:noFill/>
          </a:ln>
        </p:spPr>
      </p:pic>
      <p:pic>
        <p:nvPicPr>
          <p:cNvPr descr="Çin Saplama Cıvata M8 M10 M12 M14 M16 M18 M25 İki Somunlu - Buy Saplama  Cıvata M14,Saplama Cıvata Iki Fındık,M18 Saplama Cıvata Product on  Alibaba.com" id="417" name="Google Shape;417;p10"/>
          <p:cNvPicPr preferRelativeResize="0"/>
          <p:nvPr/>
        </p:nvPicPr>
        <p:blipFill rotWithShape="1">
          <a:blip r:embed="rId5">
            <a:alphaModFix/>
          </a:blip>
          <a:srcRect b="0" l="0" r="0" t="0"/>
          <a:stretch/>
        </p:blipFill>
        <p:spPr>
          <a:xfrm>
            <a:off x="944067" y="315459"/>
            <a:ext cx="3125030" cy="312503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8"/>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23" name="Google Shape;423;p8"/>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t>Pulley</a:t>
            </a:r>
            <a:endParaRPr b="1" sz="3600"/>
          </a:p>
        </p:txBody>
      </p:sp>
      <p:sp>
        <p:nvSpPr>
          <p:cNvPr id="424" name="Google Shape;424;p8"/>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25" name="Google Shape;425;p8"/>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Kasnaklar - Kulp Ve Tutamaklar | Kama Pres - Sanayi Teker ve Ruletleri" id="426" name="Google Shape;426;p8"/>
          <p:cNvPicPr preferRelativeResize="0"/>
          <p:nvPr/>
        </p:nvPicPr>
        <p:blipFill rotWithShape="1">
          <a:blip r:embed="rId3">
            <a:alphaModFix/>
          </a:blip>
          <a:srcRect b="0" l="0" r="0" t="0"/>
          <a:stretch/>
        </p:blipFill>
        <p:spPr>
          <a:xfrm>
            <a:off x="913279" y="384463"/>
            <a:ext cx="3185631" cy="2811320"/>
          </a:xfrm>
          <a:prstGeom prst="rect">
            <a:avLst/>
          </a:prstGeom>
          <a:noFill/>
          <a:ln>
            <a:noFill/>
          </a:ln>
        </p:spPr>
      </p:pic>
      <p:pic>
        <p:nvPicPr>
          <p:cNvPr descr="kayıs kasnak sistemi (1) | PARAWINCH" id="427" name="Google Shape;427;p8"/>
          <p:cNvPicPr preferRelativeResize="0"/>
          <p:nvPr/>
        </p:nvPicPr>
        <p:blipFill rotWithShape="1">
          <a:blip r:embed="rId4">
            <a:alphaModFix/>
          </a:blip>
          <a:srcRect b="0" l="0" r="0" t="0"/>
          <a:stretch/>
        </p:blipFill>
        <p:spPr>
          <a:xfrm>
            <a:off x="4466396" y="538765"/>
            <a:ext cx="3336953" cy="2502714"/>
          </a:xfrm>
          <a:prstGeom prst="rect">
            <a:avLst/>
          </a:prstGeom>
          <a:noFill/>
          <a:ln>
            <a:noFill/>
          </a:ln>
        </p:spPr>
      </p:pic>
      <p:pic>
        <p:nvPicPr>
          <p:cNvPr descr="Kasnak – ORKAPT Güç Aktarım Sistemleri" id="428" name="Google Shape;428;p8"/>
          <p:cNvPicPr preferRelativeResize="0"/>
          <p:nvPr/>
        </p:nvPicPr>
        <p:blipFill rotWithShape="1">
          <a:blip r:embed="rId5">
            <a:alphaModFix/>
          </a:blip>
          <a:srcRect b="0" l="0" r="0" t="0"/>
          <a:stretch/>
        </p:blipFill>
        <p:spPr>
          <a:xfrm>
            <a:off x="8095756" y="588819"/>
            <a:ext cx="3336953" cy="2402606"/>
          </a:xfrm>
          <a:prstGeom prst="rect">
            <a:avLst/>
          </a:prstGeom>
          <a:noFill/>
          <a:ln>
            <a:noFill/>
          </a:ln>
        </p:spPr>
      </p:pic>
      <p:sp>
        <p:nvSpPr>
          <p:cNvPr id="429" name="Google Shape;429;p8"/>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0" name="Google Shape;430;p8"/>
          <p:cNvSpPr txBox="1"/>
          <p:nvPr>
            <p:ph idx="1" type="body"/>
          </p:nvPr>
        </p:nvSpPr>
        <p:spPr>
          <a:xfrm>
            <a:off x="4977883" y="3930305"/>
            <a:ext cx="6771752" cy="2437244"/>
          </a:xfrm>
          <a:prstGeom prst="rect">
            <a:avLst/>
          </a:prstGeom>
          <a:noFill/>
          <a:ln>
            <a:noFill/>
          </a:ln>
        </p:spPr>
        <p:txBody>
          <a:bodyPr anchorCtr="0" anchor="ctr" bIns="45700" lIns="91425" spcFirstLastPara="1" rIns="91425" wrap="square" tIns="45700">
            <a:normAutofit fontScale="92500"/>
          </a:bodyPr>
          <a:lstStyle/>
          <a:p>
            <a:pPr indent="0" lvl="0" marL="0" rtl="0" algn="l">
              <a:lnSpc>
                <a:spcPct val="115000"/>
              </a:lnSpc>
              <a:spcBef>
                <a:spcPts val="1200"/>
              </a:spcBef>
              <a:spcAft>
                <a:spcPts val="1200"/>
              </a:spcAft>
              <a:buClr>
                <a:schemeClr val="dk1"/>
              </a:buClr>
              <a:buSzPct val="39285"/>
              <a:buNone/>
            </a:pPr>
            <a:r>
              <a:rPr lang="en-US"/>
              <a:t>A pulley is a rotating wheel on an axle or shaft. A pully is used with a belt. Pulleys transfer movement and power from one rotating pulley to another. Different sized pullies can be used to change rotational speed.</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43"/>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36" name="Google Shape;436;p43"/>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en-US" sz="3600"/>
              <a:t>Belt</a:t>
            </a:r>
            <a:endParaRPr sz="3600"/>
          </a:p>
        </p:txBody>
      </p:sp>
      <p:sp>
        <p:nvSpPr>
          <p:cNvPr id="437" name="Google Shape;437;p43"/>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38" name="Google Shape;438;p43"/>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39" name="Google Shape;439;p43"/>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440" name="Google Shape;440;p43"/>
          <p:cNvPicPr preferRelativeResize="0"/>
          <p:nvPr/>
        </p:nvPicPr>
        <p:blipFill rotWithShape="1">
          <a:blip r:embed="rId3">
            <a:alphaModFix/>
          </a:blip>
          <a:srcRect b="8838" l="5164" r="4519" t="8844"/>
          <a:stretch/>
        </p:blipFill>
        <p:spPr>
          <a:xfrm>
            <a:off x="679269" y="2358242"/>
            <a:ext cx="2821578" cy="1199606"/>
          </a:xfrm>
          <a:prstGeom prst="rect">
            <a:avLst/>
          </a:prstGeom>
          <a:noFill/>
          <a:ln>
            <a:noFill/>
          </a:ln>
        </p:spPr>
      </p:pic>
      <p:pic>
        <p:nvPicPr>
          <p:cNvPr descr="Hutchinson 1360 K 6 Kanallı Kayış Fıat Brava 1.9D 07- Stılo Fiyatı" id="441" name="Google Shape;441;p43"/>
          <p:cNvPicPr preferRelativeResize="0"/>
          <p:nvPr/>
        </p:nvPicPr>
        <p:blipFill rotWithShape="1">
          <a:blip r:embed="rId4">
            <a:alphaModFix/>
          </a:blip>
          <a:srcRect b="23724" l="0" r="0" t="24285"/>
          <a:stretch/>
        </p:blipFill>
        <p:spPr>
          <a:xfrm>
            <a:off x="8699863" y="123610"/>
            <a:ext cx="2909343" cy="1512500"/>
          </a:xfrm>
          <a:prstGeom prst="rect">
            <a:avLst/>
          </a:prstGeom>
          <a:noFill/>
          <a:ln>
            <a:noFill/>
          </a:ln>
        </p:spPr>
      </p:pic>
      <p:pic>
        <p:nvPicPr>
          <p:cNvPr descr="Anasayfa | Rulman ve Makine" id="442" name="Google Shape;442;p43"/>
          <p:cNvPicPr preferRelativeResize="0"/>
          <p:nvPr/>
        </p:nvPicPr>
        <p:blipFill rotWithShape="1">
          <a:blip r:embed="rId5">
            <a:alphaModFix/>
          </a:blip>
          <a:srcRect b="0" l="0" r="0" t="0"/>
          <a:stretch/>
        </p:blipFill>
        <p:spPr>
          <a:xfrm>
            <a:off x="4678532" y="786785"/>
            <a:ext cx="2601834" cy="1984278"/>
          </a:xfrm>
          <a:prstGeom prst="rect">
            <a:avLst/>
          </a:prstGeom>
          <a:noFill/>
          <a:ln>
            <a:noFill/>
          </a:ln>
        </p:spPr>
      </p:pic>
      <p:pic>
        <p:nvPicPr>
          <p:cNvPr descr="Hutchinson – V Kayışı, çamaşır makinesi 4PJE 1207 (461975021811):  Amazon.com.tr" id="443" name="Google Shape;443;p43"/>
          <p:cNvPicPr preferRelativeResize="0"/>
          <p:nvPr/>
        </p:nvPicPr>
        <p:blipFill rotWithShape="1">
          <a:blip r:embed="rId6">
            <a:alphaModFix/>
          </a:blip>
          <a:srcRect b="15898" l="5258" r="3561" t="13741"/>
          <a:stretch/>
        </p:blipFill>
        <p:spPr>
          <a:xfrm>
            <a:off x="679269" y="144183"/>
            <a:ext cx="2449139" cy="1199607"/>
          </a:xfrm>
          <a:prstGeom prst="rect">
            <a:avLst/>
          </a:prstGeom>
          <a:noFill/>
          <a:ln>
            <a:noFill/>
          </a:ln>
        </p:spPr>
      </p:pic>
      <p:pic>
        <p:nvPicPr>
          <p:cNvPr descr="GT2 KAPALI KAYIŞ,3D YAZICI,BELT, I I 31,41 TL" id="444" name="Google Shape;444;p43"/>
          <p:cNvPicPr preferRelativeResize="0"/>
          <p:nvPr/>
        </p:nvPicPr>
        <p:blipFill rotWithShape="1">
          <a:blip r:embed="rId7">
            <a:alphaModFix/>
          </a:blip>
          <a:srcRect b="26609" l="17492" r="15866" t="30658"/>
          <a:stretch/>
        </p:blipFill>
        <p:spPr>
          <a:xfrm>
            <a:off x="9797143" y="2275310"/>
            <a:ext cx="1901935" cy="1219565"/>
          </a:xfrm>
          <a:prstGeom prst="rect">
            <a:avLst/>
          </a:prstGeom>
          <a:noFill/>
          <a:ln>
            <a:noFill/>
          </a:ln>
        </p:spPr>
      </p:pic>
      <p:sp>
        <p:nvSpPr>
          <p:cNvPr id="445" name="Google Shape;445;p43"/>
          <p:cNvSpPr/>
          <p:nvPr/>
        </p:nvSpPr>
        <p:spPr>
          <a:xfrm>
            <a:off x="4881540" y="4367145"/>
            <a:ext cx="7127580" cy="156966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200"/>
              </a:spcBef>
              <a:spcAft>
                <a:spcPts val="0"/>
              </a:spcAft>
              <a:buClr>
                <a:schemeClr val="dk1"/>
              </a:buClr>
              <a:buSzPts val="1100"/>
              <a:buFont typeface="Arial"/>
              <a:buNone/>
            </a:pPr>
            <a:r>
              <a:rPr lang="en-US" sz="2400">
                <a:solidFill>
                  <a:schemeClr val="dk1"/>
                </a:solidFill>
                <a:latin typeface="Calibri"/>
                <a:ea typeface="Calibri"/>
                <a:cs typeface="Calibri"/>
                <a:sym typeface="Calibri"/>
              </a:rPr>
              <a:t>A belt is a flexible machine element. A belt transfers power and rotational motion from one shaft to another. It is used to connect pulleys in parallel.</a:t>
            </a:r>
            <a:endParaRPr sz="2400">
              <a:solidFill>
                <a:schemeClr val="dk1"/>
              </a:solidFill>
              <a:latin typeface="Calibri"/>
              <a:ea typeface="Calibri"/>
              <a:cs typeface="Calibri"/>
              <a:sym typeface="Calibri"/>
            </a:endParaRPr>
          </a:p>
          <a:p>
            <a:pPr indent="0" lvl="0" marL="0" marR="0" rtl="0" algn="just">
              <a:lnSpc>
                <a:spcPct val="100000"/>
              </a:lnSpc>
              <a:spcBef>
                <a:spcPts val="1200"/>
              </a:spcBef>
              <a:spcAft>
                <a:spcPts val="0"/>
              </a:spcAft>
              <a:buClr>
                <a:srgbClr val="000000"/>
              </a:buClr>
              <a:buSzPts val="2400"/>
              <a:buFont typeface="Arial"/>
              <a:buNone/>
            </a:pPr>
            <a:r>
              <a:t/>
            </a:r>
            <a:endParaRPr sz="24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9"/>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1" name="Google Shape;451;p9"/>
          <p:cNvSpPr txBox="1"/>
          <p:nvPr>
            <p:ph type="title"/>
          </p:nvPr>
        </p:nvSpPr>
        <p:spPr>
          <a:xfrm>
            <a:off x="575114" y="3930304"/>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t>Gear</a:t>
            </a:r>
            <a:endParaRPr b="1" sz="3600"/>
          </a:p>
        </p:txBody>
      </p:sp>
      <p:sp>
        <p:nvSpPr>
          <p:cNvPr id="452" name="Google Shape;452;p9"/>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3" name="Google Shape;453;p9"/>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HELİS DİŞLİ ÇARKLAR | Makine Eğitimi" id="454" name="Google Shape;454;p9"/>
          <p:cNvPicPr preferRelativeResize="0"/>
          <p:nvPr/>
        </p:nvPicPr>
        <p:blipFill rotWithShape="1">
          <a:blip r:embed="rId3">
            <a:alphaModFix/>
          </a:blip>
          <a:srcRect b="0" l="0" r="0" t="0"/>
          <a:stretch/>
        </p:blipFill>
        <p:spPr>
          <a:xfrm>
            <a:off x="838200" y="772707"/>
            <a:ext cx="3335789" cy="2034831"/>
          </a:xfrm>
          <a:prstGeom prst="rect">
            <a:avLst/>
          </a:prstGeom>
          <a:noFill/>
          <a:ln>
            <a:noFill/>
          </a:ln>
        </p:spPr>
      </p:pic>
      <p:pic>
        <p:nvPicPr>
          <p:cNvPr descr="Dişli Çark Nedir, Dişli Çark Çeşitleri Nelerdir? – Kaizen 4.0" id="455" name="Google Shape;455;p9"/>
          <p:cNvPicPr preferRelativeResize="0"/>
          <p:nvPr/>
        </p:nvPicPr>
        <p:blipFill rotWithShape="1">
          <a:blip r:embed="rId4">
            <a:alphaModFix/>
          </a:blip>
          <a:srcRect b="0" l="0" r="0" t="0"/>
          <a:stretch/>
        </p:blipFill>
        <p:spPr>
          <a:xfrm>
            <a:off x="4466396" y="803013"/>
            <a:ext cx="3336953" cy="1974218"/>
          </a:xfrm>
          <a:prstGeom prst="rect">
            <a:avLst/>
          </a:prstGeom>
          <a:noFill/>
          <a:ln>
            <a:noFill/>
          </a:ln>
        </p:spPr>
      </p:pic>
      <p:pic>
        <p:nvPicPr>
          <p:cNvPr descr="Dişli Çark Nedir? Çeşitleri Nelerdir? - Mühendis Gelişim" id="456" name="Google Shape;456;p9"/>
          <p:cNvPicPr preferRelativeResize="0"/>
          <p:nvPr/>
        </p:nvPicPr>
        <p:blipFill rotWithShape="1">
          <a:blip r:embed="rId5">
            <a:alphaModFix/>
          </a:blip>
          <a:srcRect b="0" l="0" r="0" t="0"/>
          <a:stretch/>
        </p:blipFill>
        <p:spPr>
          <a:xfrm>
            <a:off x="8095756" y="922514"/>
            <a:ext cx="3336953" cy="1735215"/>
          </a:xfrm>
          <a:prstGeom prst="rect">
            <a:avLst/>
          </a:prstGeom>
          <a:noFill/>
          <a:ln>
            <a:noFill/>
          </a:ln>
        </p:spPr>
      </p:pic>
      <p:sp>
        <p:nvSpPr>
          <p:cNvPr id="457" name="Google Shape;457;p9"/>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8" name="Google Shape;458;p9"/>
          <p:cNvSpPr txBox="1"/>
          <p:nvPr>
            <p:ph idx="1" type="body"/>
          </p:nvPr>
        </p:nvSpPr>
        <p:spPr>
          <a:xfrm>
            <a:off x="4814225" y="3726111"/>
            <a:ext cx="7127476" cy="2927060"/>
          </a:xfrm>
          <a:prstGeom prst="rect">
            <a:avLst/>
          </a:prstGeom>
          <a:noFill/>
          <a:ln>
            <a:noFill/>
          </a:ln>
        </p:spPr>
        <p:txBody>
          <a:bodyPr anchorCtr="0" anchor="ctr" bIns="45700" lIns="91425" spcFirstLastPara="1" rIns="91425" wrap="square" tIns="45700">
            <a:normAutofit/>
          </a:bodyPr>
          <a:lstStyle/>
          <a:p>
            <a:pPr indent="0" lvl="0" marL="0" rtl="0" algn="l">
              <a:lnSpc>
                <a:spcPct val="115000"/>
              </a:lnSpc>
              <a:spcBef>
                <a:spcPts val="1200"/>
              </a:spcBef>
              <a:spcAft>
                <a:spcPts val="0"/>
              </a:spcAft>
              <a:buClr>
                <a:schemeClr val="dk1"/>
              </a:buClr>
              <a:buSzPts val="1100"/>
              <a:buNone/>
            </a:pPr>
            <a:r>
              <a:rPr lang="en-US"/>
              <a:t>A gear is a rotating cylindrical machine element with teeth. It is also called a cogwheel. A gear work with other gears. They can change the speed, torque, and direction of a mechanism.</a:t>
            </a:r>
            <a:endParaRPr/>
          </a:p>
          <a:p>
            <a:pPr indent="0" lvl="0" marL="0" rtl="0" algn="just">
              <a:lnSpc>
                <a:spcPct val="90000"/>
              </a:lnSpc>
              <a:spcBef>
                <a:spcPts val="1200"/>
              </a:spcBef>
              <a:spcAft>
                <a:spcPts val="0"/>
              </a:spcAft>
              <a:buClr>
                <a:schemeClr val="dk1"/>
              </a:buClr>
              <a:buSzPts val="1100"/>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44"/>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64" name="Google Shape;464;p44"/>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en-US" sz="3600"/>
              <a:t>Spur Gear</a:t>
            </a:r>
            <a:endParaRPr sz="3600"/>
          </a:p>
        </p:txBody>
      </p:sp>
      <p:sp>
        <p:nvSpPr>
          <p:cNvPr id="465" name="Google Shape;465;p44"/>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66" name="Google Shape;466;p44"/>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67" name="Google Shape;467;p44"/>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68" name="Google Shape;468;p44"/>
          <p:cNvSpPr/>
          <p:nvPr/>
        </p:nvSpPr>
        <p:spPr>
          <a:xfrm>
            <a:off x="4862935" y="3810118"/>
            <a:ext cx="6860103" cy="2677616"/>
          </a:xfrm>
          <a:prstGeom prst="rect">
            <a:avLst/>
          </a:prstGeom>
          <a:noFill/>
          <a:ln>
            <a:noFill/>
          </a:ln>
        </p:spPr>
        <p:txBody>
          <a:bodyPr anchorCtr="0" anchor="t" bIns="45700" lIns="91425" spcFirstLastPara="1" rIns="91425" wrap="square" tIns="45700">
            <a:spAutoFit/>
          </a:bodyPr>
          <a:lstStyle/>
          <a:p>
            <a:pPr indent="0" lvl="0" marL="0" rtl="0" algn="just">
              <a:lnSpc>
                <a:spcPct val="115000"/>
              </a:lnSpc>
              <a:spcBef>
                <a:spcPts val="1200"/>
              </a:spcBef>
              <a:spcAft>
                <a:spcPts val="0"/>
              </a:spcAft>
              <a:buSzPts val="1100"/>
              <a:buNone/>
            </a:pPr>
            <a:r>
              <a:rPr lang="en-US" sz="2400">
                <a:solidFill>
                  <a:schemeClr val="dk1"/>
                </a:solidFill>
                <a:latin typeface="Calibri"/>
                <a:ea typeface="Calibri"/>
                <a:cs typeface="Calibri"/>
                <a:sym typeface="Calibri"/>
              </a:rPr>
              <a:t>Spur gears are a type of cylindrical gear. The teeth of a spur gear are parallel to the shaft axis. In a mechanical setup, spur gears are used to transfer motion and power from one shaft to another. They alter the operating speed, multiply torque, and allow for the fine-tuned control of positioning systems.</a:t>
            </a:r>
            <a:endParaRPr sz="2400">
              <a:solidFill>
                <a:schemeClr val="dk1"/>
              </a:solidFill>
              <a:latin typeface="Calibri"/>
              <a:ea typeface="Calibri"/>
              <a:cs typeface="Calibri"/>
              <a:sym typeface="Calibri"/>
            </a:endParaRPr>
          </a:p>
          <a:p>
            <a:pPr indent="0" lvl="0" marL="0" rtl="0" algn="just">
              <a:lnSpc>
                <a:spcPct val="115000"/>
              </a:lnSpc>
              <a:spcBef>
                <a:spcPts val="1200"/>
              </a:spcBef>
              <a:spcAft>
                <a:spcPts val="1200"/>
              </a:spcAft>
              <a:buSzPts val="1100"/>
              <a:buNone/>
            </a:pPr>
            <a:r>
              <a:t/>
            </a:r>
            <a:endParaRPr sz="2400">
              <a:solidFill>
                <a:schemeClr val="dk1"/>
              </a:solidFill>
              <a:latin typeface="Calibri"/>
              <a:ea typeface="Calibri"/>
              <a:cs typeface="Calibri"/>
              <a:sym typeface="Calibri"/>
            </a:endParaRPr>
          </a:p>
        </p:txBody>
      </p:sp>
      <p:pic>
        <p:nvPicPr>
          <p:cNvPr descr="DÜZ Dişli İmalatı" id="469" name="Google Shape;469;p44"/>
          <p:cNvPicPr preferRelativeResize="0"/>
          <p:nvPr/>
        </p:nvPicPr>
        <p:blipFill rotWithShape="1">
          <a:blip r:embed="rId3">
            <a:alphaModFix/>
          </a:blip>
          <a:srcRect b="0" l="0" r="0" t="0"/>
          <a:stretch/>
        </p:blipFill>
        <p:spPr>
          <a:xfrm>
            <a:off x="1744449" y="68146"/>
            <a:ext cx="3489701" cy="3489701"/>
          </a:xfrm>
          <a:prstGeom prst="rect">
            <a:avLst/>
          </a:prstGeom>
          <a:noFill/>
          <a:ln>
            <a:noFill/>
          </a:ln>
        </p:spPr>
      </p:pic>
      <p:pic>
        <p:nvPicPr>
          <p:cNvPr descr="Düz Dişli Kullanım Alanları" id="470" name="Google Shape;470;p44"/>
          <p:cNvPicPr preferRelativeResize="0"/>
          <p:nvPr/>
        </p:nvPicPr>
        <p:blipFill rotWithShape="1">
          <a:blip r:embed="rId4">
            <a:alphaModFix/>
          </a:blip>
          <a:srcRect b="0" l="0" r="0" t="0"/>
          <a:stretch/>
        </p:blipFill>
        <p:spPr>
          <a:xfrm>
            <a:off x="6648139" y="651415"/>
            <a:ext cx="4129350" cy="232017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45"/>
          <p:cNvSpPr/>
          <p:nvPr/>
        </p:nvSpPr>
        <p:spPr>
          <a:xfrm>
            <a:off x="1"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76" name="Google Shape;476;p45"/>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b="1" lang="en-US"/>
              <a:t>Helical Gear</a:t>
            </a:r>
            <a:endParaRPr sz="3600"/>
          </a:p>
        </p:txBody>
      </p:sp>
      <p:sp>
        <p:nvSpPr>
          <p:cNvPr id="477" name="Google Shape;477;p45"/>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78" name="Google Shape;478;p45"/>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79" name="Google Shape;479;p45"/>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80" name="Google Shape;480;p45"/>
          <p:cNvSpPr/>
          <p:nvPr/>
        </p:nvSpPr>
        <p:spPr>
          <a:xfrm>
            <a:off x="4862925" y="4149975"/>
            <a:ext cx="6860100" cy="2357700"/>
          </a:xfrm>
          <a:prstGeom prst="rect">
            <a:avLst/>
          </a:prstGeom>
          <a:noFill/>
          <a:ln>
            <a:noFill/>
          </a:ln>
        </p:spPr>
        <p:txBody>
          <a:bodyPr anchorCtr="0" anchor="t" bIns="45700" lIns="91425" spcFirstLastPara="1" rIns="91425" wrap="square" tIns="45700">
            <a:spAutoFit/>
          </a:bodyPr>
          <a:lstStyle/>
          <a:p>
            <a:pPr indent="0" lvl="0" marL="0" rtl="0" algn="just">
              <a:lnSpc>
                <a:spcPct val="115000"/>
              </a:lnSpc>
              <a:spcBef>
                <a:spcPts val="1200"/>
              </a:spcBef>
              <a:spcAft>
                <a:spcPts val="1200"/>
              </a:spcAft>
              <a:buClr>
                <a:srgbClr val="000000"/>
              </a:buClr>
              <a:buSzPts val="1100"/>
              <a:buFont typeface="Arial"/>
              <a:buNone/>
            </a:pPr>
            <a:r>
              <a:rPr lang="en-US" sz="2400">
                <a:solidFill>
                  <a:schemeClr val="dk1"/>
                </a:solidFill>
                <a:latin typeface="Calibri"/>
                <a:ea typeface="Calibri"/>
                <a:cs typeface="Calibri"/>
                <a:sym typeface="Calibri"/>
              </a:rPr>
              <a:t>Helical gears are a type of cylindrical gear. The teeth of a helical gear are angled to the shaft. When compared to other gears helical gears are able to carry more load. They can also operate smoother and quieter.</a:t>
            </a:r>
            <a:endParaRPr sz="2400">
              <a:solidFill>
                <a:schemeClr val="dk1"/>
              </a:solidFill>
              <a:latin typeface="Calibri"/>
              <a:ea typeface="Calibri"/>
              <a:cs typeface="Calibri"/>
              <a:sym typeface="Calibri"/>
            </a:endParaRPr>
          </a:p>
        </p:txBody>
      </p:sp>
      <p:pic>
        <p:nvPicPr>
          <p:cNvPr descr="HELİS Dişli İmalatı" id="481" name="Google Shape;481;p45"/>
          <p:cNvPicPr preferRelativeResize="0"/>
          <p:nvPr/>
        </p:nvPicPr>
        <p:blipFill rotWithShape="1">
          <a:blip r:embed="rId3">
            <a:alphaModFix/>
          </a:blip>
          <a:srcRect b="0" l="0" r="0" t="0"/>
          <a:stretch/>
        </p:blipFill>
        <p:spPr>
          <a:xfrm>
            <a:off x="989205" y="594515"/>
            <a:ext cx="2295270" cy="2295270"/>
          </a:xfrm>
          <a:prstGeom prst="rect">
            <a:avLst/>
          </a:prstGeom>
          <a:noFill/>
          <a:ln>
            <a:noFill/>
          </a:ln>
        </p:spPr>
      </p:pic>
      <p:pic>
        <p:nvPicPr>
          <p:cNvPr descr="Helis Dişli" id="482" name="Google Shape;482;p45"/>
          <p:cNvPicPr preferRelativeResize="0"/>
          <p:nvPr/>
        </p:nvPicPr>
        <p:blipFill rotWithShape="1">
          <a:blip r:embed="rId4">
            <a:alphaModFix/>
          </a:blip>
          <a:srcRect b="0" l="0" r="0" t="0"/>
          <a:stretch/>
        </p:blipFill>
        <p:spPr>
          <a:xfrm>
            <a:off x="8864218" y="312766"/>
            <a:ext cx="2689909" cy="2816428"/>
          </a:xfrm>
          <a:prstGeom prst="rect">
            <a:avLst/>
          </a:prstGeom>
          <a:noFill/>
          <a:ln>
            <a:noFill/>
          </a:ln>
        </p:spPr>
      </p:pic>
      <p:pic>
        <p:nvPicPr>
          <p:cNvPr descr="Helis Dişli İmalatı - Arda Freze" id="483" name="Google Shape;483;p45"/>
          <p:cNvPicPr preferRelativeResize="0"/>
          <p:nvPr/>
        </p:nvPicPr>
        <p:blipFill rotWithShape="1">
          <a:blip r:embed="rId5">
            <a:alphaModFix/>
          </a:blip>
          <a:srcRect b="0" l="0" r="0" t="0"/>
          <a:stretch/>
        </p:blipFill>
        <p:spPr>
          <a:xfrm>
            <a:off x="4099545" y="737077"/>
            <a:ext cx="4246785" cy="201014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46"/>
          <p:cNvSpPr/>
          <p:nvPr/>
        </p:nvSpPr>
        <p:spPr>
          <a:xfrm>
            <a:off x="1"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89" name="Google Shape;489;p46"/>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en-US" sz="3600"/>
              <a:t>Bevel Gears</a:t>
            </a:r>
            <a:endParaRPr sz="3600"/>
          </a:p>
        </p:txBody>
      </p:sp>
      <p:sp>
        <p:nvSpPr>
          <p:cNvPr id="490" name="Google Shape;490;p46"/>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91" name="Google Shape;491;p46"/>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92" name="Google Shape;492;p46"/>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93" name="Google Shape;493;p46"/>
          <p:cNvSpPr/>
          <p:nvPr/>
        </p:nvSpPr>
        <p:spPr>
          <a:xfrm>
            <a:off x="4889530" y="4135106"/>
            <a:ext cx="6860103" cy="2308284"/>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Font typeface="Arial"/>
              <a:buNone/>
            </a:pPr>
            <a:r>
              <a:rPr lang="en-US" sz="2400">
                <a:solidFill>
                  <a:schemeClr val="dk1"/>
                </a:solidFill>
                <a:latin typeface="Calibri"/>
                <a:ea typeface="Calibri"/>
                <a:cs typeface="Calibri"/>
                <a:sym typeface="Calibri"/>
              </a:rPr>
              <a:t>Bevel gears are conically shaped gears. These gears are used to transmit power between shafts that intersect at a 90-degree angle.  They are used on the axes where the two shafts intersect.</a:t>
            </a:r>
            <a:endParaRPr b="0" i="0" sz="2400" u="none" cap="none" strike="noStrike">
              <a:solidFill>
                <a:schemeClr val="dk1"/>
              </a:solidFill>
              <a:latin typeface="Calibri"/>
              <a:ea typeface="Calibri"/>
              <a:cs typeface="Calibri"/>
              <a:sym typeface="Calibri"/>
            </a:endParaRPr>
          </a:p>
        </p:txBody>
      </p:sp>
      <p:pic>
        <p:nvPicPr>
          <p:cNvPr descr="Konik Dişli Çark - ürününü globalpiyasa.com da satın alın" id="494" name="Google Shape;494;p46"/>
          <p:cNvPicPr preferRelativeResize="0"/>
          <p:nvPr/>
        </p:nvPicPr>
        <p:blipFill rotWithShape="1">
          <a:blip r:embed="rId3">
            <a:alphaModFix/>
          </a:blip>
          <a:srcRect b="0" l="0" r="0" t="0"/>
          <a:stretch/>
        </p:blipFill>
        <p:spPr>
          <a:xfrm>
            <a:off x="1115179" y="0"/>
            <a:ext cx="3599077" cy="3599077"/>
          </a:xfrm>
          <a:prstGeom prst="rect">
            <a:avLst/>
          </a:prstGeom>
          <a:noFill/>
          <a:ln>
            <a:noFill/>
          </a:ln>
        </p:spPr>
      </p:pic>
      <p:pic>
        <p:nvPicPr>
          <p:cNvPr descr="GN 297 Konik dişli çarklar | Elesa+Ganter" id="495" name="Google Shape;495;p46"/>
          <p:cNvPicPr preferRelativeResize="0"/>
          <p:nvPr/>
        </p:nvPicPr>
        <p:blipFill rotWithShape="1">
          <a:blip r:embed="rId4">
            <a:alphaModFix/>
          </a:blip>
          <a:srcRect b="0" l="0" r="4531" t="4531"/>
          <a:stretch/>
        </p:blipFill>
        <p:spPr>
          <a:xfrm>
            <a:off x="4755486" y="141753"/>
            <a:ext cx="3274341" cy="3274341"/>
          </a:xfrm>
          <a:prstGeom prst="rect">
            <a:avLst/>
          </a:prstGeom>
          <a:noFill/>
          <a:ln>
            <a:noFill/>
          </a:ln>
        </p:spPr>
      </p:pic>
      <p:pic>
        <p:nvPicPr>
          <p:cNvPr descr="Konik Dişli İmalatı" id="496" name="Google Shape;496;p46"/>
          <p:cNvPicPr preferRelativeResize="0"/>
          <p:nvPr/>
        </p:nvPicPr>
        <p:blipFill rotWithShape="1">
          <a:blip r:embed="rId5">
            <a:alphaModFix/>
          </a:blip>
          <a:srcRect b="0" l="0" r="0" t="0"/>
          <a:stretch/>
        </p:blipFill>
        <p:spPr>
          <a:xfrm>
            <a:off x="8029827" y="141752"/>
            <a:ext cx="3274341" cy="327434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7"/>
          <p:cNvSpPr/>
          <p:nvPr/>
        </p:nvSpPr>
        <p:spPr>
          <a:xfrm>
            <a:off x="1"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41" name="Google Shape;141;p27"/>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US"/>
              <a:t>Ball Bearing</a:t>
            </a:r>
            <a:endParaRPr/>
          </a:p>
        </p:txBody>
      </p:sp>
      <p:sp>
        <p:nvSpPr>
          <p:cNvPr id="142" name="Google Shape;142;p27"/>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43" name="Google Shape;143;p27"/>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44" name="Google Shape;144;p27"/>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45" name="Google Shape;145;p27"/>
          <p:cNvSpPr/>
          <p:nvPr/>
        </p:nvSpPr>
        <p:spPr>
          <a:xfrm>
            <a:off x="4889525" y="4135099"/>
            <a:ext cx="6860100" cy="21945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200"/>
              </a:spcBef>
              <a:spcAft>
                <a:spcPts val="0"/>
              </a:spcAft>
              <a:buClr>
                <a:schemeClr val="dk1"/>
              </a:buClr>
              <a:buSzPts val="1100"/>
              <a:buFont typeface="Arial"/>
              <a:buNone/>
            </a:pPr>
            <a:r>
              <a:rPr lang="en-US" sz="2400">
                <a:solidFill>
                  <a:schemeClr val="dk1"/>
                </a:solidFill>
                <a:latin typeface="Calibri"/>
                <a:ea typeface="Calibri"/>
                <a:cs typeface="Calibri"/>
                <a:sym typeface="Calibri"/>
              </a:rPr>
              <a:t>Bearing races must be kept separate to work. A ball bearing uses balls to maintain the separation between the bearing races. It supports radial and axial loads and reduces rotational friction. .  Ball bearings are used in small load applications.</a:t>
            </a:r>
            <a:endParaRPr sz="2400">
              <a:solidFill>
                <a:schemeClr val="dk1"/>
              </a:solidFill>
              <a:latin typeface="Calibri"/>
              <a:ea typeface="Calibri"/>
              <a:cs typeface="Calibri"/>
              <a:sym typeface="Calibri"/>
            </a:endParaRPr>
          </a:p>
          <a:p>
            <a:pPr indent="0" lvl="0" marL="0" marR="0" rtl="0" algn="just">
              <a:lnSpc>
                <a:spcPct val="100000"/>
              </a:lnSpc>
              <a:spcBef>
                <a:spcPts val="1200"/>
              </a:spcBef>
              <a:spcAft>
                <a:spcPts val="0"/>
              </a:spcAft>
              <a:buNone/>
            </a:pPr>
            <a:r>
              <a:t/>
            </a:r>
            <a:endParaRPr sz="2400">
              <a:solidFill>
                <a:schemeClr val="dk1"/>
              </a:solidFill>
              <a:latin typeface="Calibri"/>
              <a:ea typeface="Calibri"/>
              <a:cs typeface="Calibri"/>
              <a:sym typeface="Calibri"/>
            </a:endParaRPr>
          </a:p>
        </p:txBody>
      </p:sp>
      <p:pic>
        <p:nvPicPr>
          <p:cNvPr descr="Bilyalı Rulman Nedir? | Tasit.com" id="146" name="Google Shape;146;p27"/>
          <p:cNvPicPr preferRelativeResize="0"/>
          <p:nvPr/>
        </p:nvPicPr>
        <p:blipFill rotWithShape="1">
          <a:blip r:embed="rId3">
            <a:alphaModFix/>
          </a:blip>
          <a:srcRect b="0" l="20906" r="22325" t="0"/>
          <a:stretch/>
        </p:blipFill>
        <p:spPr>
          <a:xfrm>
            <a:off x="7937713" y="138497"/>
            <a:ext cx="2956264" cy="3280854"/>
          </a:xfrm>
          <a:prstGeom prst="rect">
            <a:avLst/>
          </a:prstGeom>
          <a:noFill/>
          <a:ln>
            <a:noFill/>
          </a:ln>
        </p:spPr>
      </p:pic>
      <p:pic>
        <p:nvPicPr>
          <p:cNvPr descr="Çağlayanlar Otomotiv Tic. ve San. A.Ş. - Eğik Bilyalı Rulmanlar" id="147" name="Google Shape;147;p27"/>
          <p:cNvPicPr preferRelativeResize="0"/>
          <p:nvPr/>
        </p:nvPicPr>
        <p:blipFill rotWithShape="1">
          <a:blip r:embed="rId4">
            <a:alphaModFix/>
          </a:blip>
          <a:srcRect b="1583" l="18319" r="22407" t="1"/>
          <a:stretch/>
        </p:blipFill>
        <p:spPr>
          <a:xfrm>
            <a:off x="3837734" y="47020"/>
            <a:ext cx="2258266" cy="3393468"/>
          </a:xfrm>
          <a:prstGeom prst="rect">
            <a:avLst/>
          </a:prstGeom>
          <a:noFill/>
          <a:ln>
            <a:noFill/>
          </a:ln>
        </p:spPr>
      </p:pic>
      <p:pic>
        <p:nvPicPr>
          <p:cNvPr id="148" name="Google Shape;148;p27"/>
          <p:cNvPicPr preferRelativeResize="0"/>
          <p:nvPr/>
        </p:nvPicPr>
        <p:blipFill rotWithShape="1">
          <a:blip r:embed="rId5">
            <a:alphaModFix/>
          </a:blip>
          <a:srcRect b="0" l="0" r="0" t="0"/>
          <a:stretch/>
        </p:blipFill>
        <p:spPr>
          <a:xfrm>
            <a:off x="353172" y="455122"/>
            <a:ext cx="2647604" cy="264760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47"/>
          <p:cNvSpPr/>
          <p:nvPr/>
        </p:nvSpPr>
        <p:spPr>
          <a:xfrm>
            <a:off x="1"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02" name="Google Shape;502;p47"/>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b="1" lang="en-US" sz="3600"/>
              <a:t>Rack and Pinion</a:t>
            </a:r>
            <a:endParaRPr b="1" sz="3600"/>
          </a:p>
        </p:txBody>
      </p:sp>
      <p:sp>
        <p:nvSpPr>
          <p:cNvPr id="503" name="Google Shape;503;p47"/>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04" name="Google Shape;504;p47"/>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05" name="Google Shape;505;p47"/>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06" name="Google Shape;506;p47"/>
          <p:cNvSpPr/>
          <p:nvPr/>
        </p:nvSpPr>
        <p:spPr>
          <a:xfrm>
            <a:off x="4862925" y="4548772"/>
            <a:ext cx="6860100" cy="16974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Font typeface="Arial"/>
              <a:buNone/>
            </a:pPr>
            <a:r>
              <a:rPr lang="en-US" sz="2400">
                <a:solidFill>
                  <a:schemeClr val="dk1"/>
                </a:solidFill>
                <a:latin typeface="Calibri"/>
                <a:ea typeface="Calibri"/>
                <a:cs typeface="Calibri"/>
                <a:sym typeface="Calibri"/>
              </a:rPr>
              <a:t>A rack and pinion is a type of linear actuator.  For the actuator to work, a circular gear (the pinion) engages with a linear gear; then this translates rotational motion into linear motion.</a:t>
            </a:r>
            <a:endParaRPr b="0" i="0" sz="2400" u="none" cap="none" strike="noStrike">
              <a:solidFill>
                <a:schemeClr val="dk1"/>
              </a:solidFill>
              <a:latin typeface="Calibri"/>
              <a:ea typeface="Calibri"/>
              <a:cs typeface="Calibri"/>
              <a:sym typeface="Calibri"/>
            </a:endParaRPr>
          </a:p>
        </p:txBody>
      </p:sp>
      <p:pic>
        <p:nvPicPr>
          <p:cNvPr descr="Kremayer dişliler ⁝ Ürünler" id="507" name="Google Shape;507;p47"/>
          <p:cNvPicPr preferRelativeResize="0"/>
          <p:nvPr/>
        </p:nvPicPr>
        <p:blipFill rotWithShape="1">
          <a:blip r:embed="rId3">
            <a:alphaModFix/>
          </a:blip>
          <a:srcRect b="32366" l="16315" r="11057" t="0"/>
          <a:stretch/>
        </p:blipFill>
        <p:spPr>
          <a:xfrm>
            <a:off x="686648" y="1940200"/>
            <a:ext cx="2589952" cy="1473066"/>
          </a:xfrm>
          <a:prstGeom prst="rect">
            <a:avLst/>
          </a:prstGeom>
          <a:noFill/>
          <a:ln>
            <a:noFill/>
          </a:ln>
        </p:spPr>
      </p:pic>
      <p:pic>
        <p:nvPicPr>
          <p:cNvPr descr="https://e7.pngegg.com/pngimages/659/509/png-clipart-rack-and-pinion-gear-train-epicyclic-gearing-transmission-rack-and-pinion-angle-dynamic.png" id="508" name="Google Shape;508;p47"/>
          <p:cNvPicPr preferRelativeResize="0"/>
          <p:nvPr/>
        </p:nvPicPr>
        <p:blipFill rotWithShape="1">
          <a:blip r:embed="rId4">
            <a:alphaModFix/>
          </a:blip>
          <a:srcRect b="0" l="0" r="0" t="22671"/>
          <a:stretch/>
        </p:blipFill>
        <p:spPr>
          <a:xfrm>
            <a:off x="4199118" y="643717"/>
            <a:ext cx="4117568" cy="2388002"/>
          </a:xfrm>
          <a:prstGeom prst="rect">
            <a:avLst/>
          </a:prstGeom>
          <a:noFill/>
          <a:ln>
            <a:noFill/>
          </a:ln>
        </p:spPr>
      </p:pic>
      <p:pic>
        <p:nvPicPr>
          <p:cNvPr descr="2 MODÜL KREMAYER I I 230,01 TL" id="509" name="Google Shape;509;p47"/>
          <p:cNvPicPr preferRelativeResize="0"/>
          <p:nvPr/>
        </p:nvPicPr>
        <p:blipFill rotWithShape="1">
          <a:blip r:embed="rId5">
            <a:alphaModFix/>
          </a:blip>
          <a:srcRect b="0" l="0" r="0" t="0"/>
          <a:stretch/>
        </p:blipFill>
        <p:spPr>
          <a:xfrm>
            <a:off x="588242" y="185009"/>
            <a:ext cx="2200122" cy="1177933"/>
          </a:xfrm>
          <a:prstGeom prst="rect">
            <a:avLst/>
          </a:prstGeom>
          <a:noFill/>
          <a:ln>
            <a:noFill/>
          </a:ln>
        </p:spPr>
      </p:pic>
      <p:pic>
        <p:nvPicPr>
          <p:cNvPr descr="https://lh3.googleusercontent.com/proxy/X6M5JtaEFGfPHK2ziyLXHnPLg1_rAhsgWbNkiif__GMoZKBAZVI3IqdB7mYTTViSOnKVHBsqpMJv00nBI-VdU7mAA-wc29c4fi2-" id="510" name="Google Shape;510;p47"/>
          <p:cNvPicPr preferRelativeResize="0"/>
          <p:nvPr/>
        </p:nvPicPr>
        <p:blipFill rotWithShape="1">
          <a:blip r:embed="rId6">
            <a:alphaModFix/>
          </a:blip>
          <a:srcRect b="0" l="0" r="0" t="0"/>
          <a:stretch/>
        </p:blipFill>
        <p:spPr>
          <a:xfrm>
            <a:off x="9516747" y="718407"/>
            <a:ext cx="2164346" cy="216434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48"/>
          <p:cNvSpPr/>
          <p:nvPr/>
        </p:nvSpPr>
        <p:spPr>
          <a:xfrm>
            <a:off x="1"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16" name="Google Shape;516;p48"/>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en-US" sz="3600"/>
              <a:t>Worm Gears</a:t>
            </a:r>
            <a:endParaRPr sz="3600"/>
          </a:p>
        </p:txBody>
      </p:sp>
      <p:sp>
        <p:nvSpPr>
          <p:cNvPr id="517" name="Google Shape;517;p48"/>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18" name="Google Shape;518;p48"/>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19" name="Google Shape;519;p48"/>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20" name="Google Shape;520;p48"/>
          <p:cNvSpPr/>
          <p:nvPr/>
        </p:nvSpPr>
        <p:spPr>
          <a:xfrm>
            <a:off x="4802385" y="3816876"/>
            <a:ext cx="6860103" cy="3046948"/>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2400" u="none" cap="none" strike="noStrike">
                <a:solidFill>
                  <a:schemeClr val="dk1"/>
                </a:solidFill>
                <a:latin typeface="Calibri"/>
                <a:ea typeface="Calibri"/>
                <a:cs typeface="Calibri"/>
                <a:sym typeface="Calibri"/>
              </a:rPr>
              <a:t>A</a:t>
            </a:r>
            <a:r>
              <a:rPr lang="en-US" sz="2400">
                <a:solidFill>
                  <a:schemeClr val="dk1"/>
                </a:solidFill>
                <a:latin typeface="Calibri"/>
                <a:ea typeface="Calibri"/>
                <a:cs typeface="Calibri"/>
                <a:sym typeface="Calibri"/>
              </a:rPr>
              <a:t> worm gear is a shaft with a spiral thread. Worm gear mechanisms transmit motion and power between two shafts.  They change the rotational movement by 90 degrees. A worm gear can increase torque or reduce speed.</a:t>
            </a:r>
            <a:endParaRPr sz="2400">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None/>
            </a:pPr>
            <a:r>
              <a:t/>
            </a:r>
            <a:endParaRPr b="0" i="0" sz="2400" u="none" cap="none" strike="noStrike">
              <a:solidFill>
                <a:schemeClr val="dk1"/>
              </a:solidFill>
              <a:latin typeface="Calibri"/>
              <a:ea typeface="Calibri"/>
              <a:cs typeface="Calibri"/>
              <a:sym typeface="Calibri"/>
            </a:endParaRPr>
          </a:p>
        </p:txBody>
      </p:sp>
      <p:pic>
        <p:nvPicPr>
          <p:cNvPr descr="Tutorial: How to Model Globoid (aka Throated) Worm Drive in Blender -  YouTube" id="521" name="Google Shape;521;p48"/>
          <p:cNvPicPr preferRelativeResize="0"/>
          <p:nvPr/>
        </p:nvPicPr>
        <p:blipFill rotWithShape="1">
          <a:blip r:embed="rId3">
            <a:alphaModFix/>
          </a:blip>
          <a:srcRect b="0" l="0" r="0" t="0"/>
          <a:stretch/>
        </p:blipFill>
        <p:spPr>
          <a:xfrm>
            <a:off x="442366" y="977951"/>
            <a:ext cx="3124727" cy="1757659"/>
          </a:xfrm>
          <a:prstGeom prst="rect">
            <a:avLst/>
          </a:prstGeom>
          <a:noFill/>
          <a:ln>
            <a:noFill/>
          </a:ln>
        </p:spPr>
      </p:pic>
      <p:pic>
        <p:nvPicPr>
          <p:cNvPr descr="29,417 Worm Gear Stock Photos, Pictures &amp;amp; Royalty-Free Images - iStock" id="522" name="Google Shape;522;p48"/>
          <p:cNvPicPr preferRelativeResize="0"/>
          <p:nvPr/>
        </p:nvPicPr>
        <p:blipFill rotWithShape="1">
          <a:blip r:embed="rId4">
            <a:alphaModFix/>
          </a:blip>
          <a:srcRect b="0" l="0" r="0" t="0"/>
          <a:stretch/>
        </p:blipFill>
        <p:spPr>
          <a:xfrm>
            <a:off x="6757712" y="118464"/>
            <a:ext cx="4965327" cy="3310218"/>
          </a:xfrm>
          <a:prstGeom prst="rect">
            <a:avLst/>
          </a:prstGeom>
          <a:noFill/>
          <a:ln>
            <a:noFill/>
          </a:ln>
        </p:spPr>
      </p:pic>
      <p:pic>
        <p:nvPicPr>
          <p:cNvPr descr="Worm Gear Manufacturer - Worm Gear Hobbing &amp;amp; Machining | Ashley Ward" id="523" name="Google Shape;523;p48"/>
          <p:cNvPicPr preferRelativeResize="0"/>
          <p:nvPr/>
        </p:nvPicPr>
        <p:blipFill rotWithShape="1">
          <a:blip r:embed="rId5">
            <a:alphaModFix/>
          </a:blip>
          <a:srcRect b="0" l="0" r="0" t="0"/>
          <a:stretch/>
        </p:blipFill>
        <p:spPr>
          <a:xfrm>
            <a:off x="3567093" y="423267"/>
            <a:ext cx="3095625" cy="28670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49"/>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29" name="Google Shape;529;p49"/>
          <p:cNvSpPr txBox="1"/>
          <p:nvPr>
            <p:ph type="title"/>
          </p:nvPr>
        </p:nvSpPr>
        <p:spPr>
          <a:xfrm>
            <a:off x="532015" y="3930305"/>
            <a:ext cx="432407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Ring and Pinion</a:t>
            </a:r>
            <a:r>
              <a:rPr lang="en-US"/>
              <a:t> </a:t>
            </a:r>
            <a:r>
              <a:rPr b="1" lang="en-US"/>
              <a:t>Gear Sets</a:t>
            </a:r>
            <a:endParaRPr b="1" sz="3600"/>
          </a:p>
        </p:txBody>
      </p:sp>
      <p:sp>
        <p:nvSpPr>
          <p:cNvPr id="530" name="Google Shape;530;p49"/>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31" name="Google Shape;531;p49"/>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32" name="Google Shape;532;p49"/>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33" name="Google Shape;533;p49"/>
          <p:cNvSpPr/>
          <p:nvPr/>
        </p:nvSpPr>
        <p:spPr>
          <a:xfrm>
            <a:off x="9756559" y="225398"/>
            <a:ext cx="905523" cy="64045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https://lh3.googleusercontent.com/proxy/qIrOa8TnxsEtlq2qdS9nwErkP3vIt0qDcpC4cQHZf-MIFAe5VH7Ams5A9fJV15UnWj55mRDISYptw_Tb6xFn7UgV86KiSSHJQf8hYfnGTDRgR6xBluqX-w" id="534" name="Google Shape;534;p49"/>
          <p:cNvPicPr preferRelativeResize="0"/>
          <p:nvPr/>
        </p:nvPicPr>
        <p:blipFill rotWithShape="1">
          <a:blip r:embed="rId3">
            <a:alphaModFix/>
          </a:blip>
          <a:srcRect b="0" l="0" r="0" t="0"/>
          <a:stretch/>
        </p:blipFill>
        <p:spPr>
          <a:xfrm>
            <a:off x="8539403" y="1541416"/>
            <a:ext cx="3210231" cy="1887265"/>
          </a:xfrm>
          <a:prstGeom prst="rect">
            <a:avLst/>
          </a:prstGeom>
          <a:noFill/>
          <a:ln>
            <a:noFill/>
          </a:ln>
        </p:spPr>
      </p:pic>
      <p:pic>
        <p:nvPicPr>
          <p:cNvPr descr="Ayna Mahruti Dişlisi Nedir? Neden Kırılır? | Otolye.com" id="535" name="Google Shape;535;p49"/>
          <p:cNvPicPr preferRelativeResize="0"/>
          <p:nvPr/>
        </p:nvPicPr>
        <p:blipFill rotWithShape="1">
          <a:blip r:embed="rId4">
            <a:alphaModFix/>
          </a:blip>
          <a:srcRect b="0" l="21639" r="8202" t="8533"/>
          <a:stretch/>
        </p:blipFill>
        <p:spPr>
          <a:xfrm>
            <a:off x="634002" y="202886"/>
            <a:ext cx="2481239" cy="1504323"/>
          </a:xfrm>
          <a:prstGeom prst="rect">
            <a:avLst/>
          </a:prstGeom>
          <a:noFill/>
          <a:ln>
            <a:noFill/>
          </a:ln>
        </p:spPr>
      </p:pic>
      <p:sp>
        <p:nvSpPr>
          <p:cNvPr id="536" name="Google Shape;536;p49"/>
          <p:cNvSpPr/>
          <p:nvPr/>
        </p:nvSpPr>
        <p:spPr>
          <a:xfrm>
            <a:off x="5119700" y="4051651"/>
            <a:ext cx="6678000" cy="23160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200"/>
              </a:spcBef>
              <a:spcAft>
                <a:spcPts val="1200"/>
              </a:spcAft>
              <a:buClr>
                <a:schemeClr val="dk1"/>
              </a:buClr>
              <a:buSzPts val="1100"/>
              <a:buFont typeface="Arial"/>
              <a:buNone/>
            </a:pPr>
            <a:r>
              <a:rPr lang="en-US" sz="2400">
                <a:solidFill>
                  <a:schemeClr val="dk1"/>
                </a:solidFill>
                <a:latin typeface="Calibri"/>
                <a:ea typeface="Calibri"/>
                <a:cs typeface="Calibri"/>
                <a:sym typeface="Calibri"/>
              </a:rPr>
              <a:t>Ring and pinion gears are used to spin wheels and axles forwards and backwards. The ring and pinion gears are used in motor vehicles. They improve drive-train performance and provide extra power to the wheels.</a:t>
            </a:r>
            <a:endParaRPr sz="2400">
              <a:solidFill>
                <a:schemeClr val="dk1"/>
              </a:solidFill>
              <a:latin typeface="Calibri"/>
              <a:ea typeface="Calibri"/>
              <a:cs typeface="Calibri"/>
              <a:sym typeface="Calibri"/>
            </a:endParaRPr>
          </a:p>
        </p:txBody>
      </p:sp>
      <p:pic>
        <p:nvPicPr>
          <p:cNvPr descr="Ring and Pinion Anthony - YouTube" id="537" name="Google Shape;537;p49"/>
          <p:cNvPicPr preferRelativeResize="0"/>
          <p:nvPr/>
        </p:nvPicPr>
        <p:blipFill rotWithShape="1">
          <a:blip r:embed="rId5">
            <a:alphaModFix/>
          </a:blip>
          <a:srcRect b="4264" l="12601" r="13306" t="4929"/>
          <a:stretch/>
        </p:blipFill>
        <p:spPr>
          <a:xfrm>
            <a:off x="3147144" y="16320"/>
            <a:ext cx="5160934" cy="355784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50"/>
          <p:cNvSpPr/>
          <p:nvPr/>
        </p:nvSpPr>
        <p:spPr>
          <a:xfrm>
            <a:off x="1"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43" name="Google Shape;543;p50"/>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b="1" lang="en-US"/>
              <a:t>Cam and Follower </a:t>
            </a:r>
            <a:endParaRPr b="1" sz="3600"/>
          </a:p>
        </p:txBody>
      </p:sp>
      <p:sp>
        <p:nvSpPr>
          <p:cNvPr id="544" name="Google Shape;544;p50"/>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45" name="Google Shape;545;p50"/>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46" name="Google Shape;546;p50"/>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47" name="Google Shape;547;p50"/>
          <p:cNvSpPr/>
          <p:nvPr/>
        </p:nvSpPr>
        <p:spPr>
          <a:xfrm>
            <a:off x="4862936" y="4432032"/>
            <a:ext cx="6860103" cy="156962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lang="en-US" sz="2400">
                <a:solidFill>
                  <a:schemeClr val="dk1"/>
                </a:solidFill>
                <a:latin typeface="Calibri"/>
                <a:ea typeface="Calibri"/>
                <a:cs typeface="Calibri"/>
                <a:sym typeface="Calibri"/>
              </a:rPr>
              <a:t>A cam is a reciprocating, oscillating, or rotating body. The follower imparts reciprocating motion to a cam. Cam and followers convert rotary motion into linear motion.</a:t>
            </a:r>
            <a:endParaRPr b="0" i="0" sz="2400" u="none" cap="none" strike="noStrike">
              <a:solidFill>
                <a:schemeClr val="dk1"/>
              </a:solidFill>
              <a:latin typeface="Calibri"/>
              <a:ea typeface="Calibri"/>
              <a:cs typeface="Calibri"/>
              <a:sym typeface="Calibri"/>
            </a:endParaRPr>
          </a:p>
        </p:txBody>
      </p:sp>
      <p:pic>
        <p:nvPicPr>
          <p:cNvPr descr="Types of cams and followers - mech4study" id="548" name="Google Shape;548;p50"/>
          <p:cNvPicPr preferRelativeResize="0"/>
          <p:nvPr/>
        </p:nvPicPr>
        <p:blipFill rotWithShape="1">
          <a:blip r:embed="rId3">
            <a:alphaModFix/>
          </a:blip>
          <a:srcRect b="0" l="0" r="0" t="0"/>
          <a:stretch/>
        </p:blipFill>
        <p:spPr>
          <a:xfrm>
            <a:off x="583352" y="175782"/>
            <a:ext cx="3403256" cy="3206283"/>
          </a:xfrm>
          <a:prstGeom prst="rect">
            <a:avLst/>
          </a:prstGeom>
          <a:noFill/>
          <a:ln>
            <a:noFill/>
          </a:ln>
        </p:spPr>
      </p:pic>
      <p:pic>
        <p:nvPicPr>
          <p:cNvPr id="549" name="Google Shape;549;p50"/>
          <p:cNvPicPr preferRelativeResize="0"/>
          <p:nvPr/>
        </p:nvPicPr>
        <p:blipFill rotWithShape="1">
          <a:blip r:embed="rId4">
            <a:alphaModFix/>
          </a:blip>
          <a:srcRect b="0" l="0" r="0" t="0"/>
          <a:stretch/>
        </p:blipFill>
        <p:spPr>
          <a:xfrm>
            <a:off x="4273238" y="152150"/>
            <a:ext cx="1596350" cy="3424170"/>
          </a:xfrm>
          <a:prstGeom prst="rect">
            <a:avLst/>
          </a:prstGeom>
          <a:noFill/>
          <a:ln>
            <a:noFill/>
          </a:ln>
        </p:spPr>
      </p:pic>
      <p:pic>
        <p:nvPicPr>
          <p:cNvPr descr="Cams, Hydraulic Lifters, Rocker Arms, Tappets &amp;amp; Buckets" id="550" name="Google Shape;550;p50"/>
          <p:cNvPicPr preferRelativeResize="0"/>
          <p:nvPr/>
        </p:nvPicPr>
        <p:blipFill rotWithShape="1">
          <a:blip r:embed="rId5">
            <a:alphaModFix/>
          </a:blip>
          <a:srcRect b="0" l="0" r="0" t="0"/>
          <a:stretch/>
        </p:blipFill>
        <p:spPr>
          <a:xfrm>
            <a:off x="5949892" y="41971"/>
            <a:ext cx="5658756" cy="344375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54" name="Shape 554"/>
        <p:cNvGrpSpPr/>
        <p:nvPr/>
      </p:nvGrpSpPr>
      <p:grpSpPr>
        <a:xfrm>
          <a:off x="0" y="0"/>
          <a:ext cx="0" cy="0"/>
          <a:chOff x="0" y="0"/>
          <a:chExt cx="0" cy="0"/>
        </a:xfrm>
      </p:grpSpPr>
      <p:sp>
        <p:nvSpPr>
          <p:cNvPr id="555" name="Google Shape;555;p11"/>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6" name="Google Shape;556;p11"/>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7" name="Google Shape;557;p11"/>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8" name="Google Shape;558;p11"/>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9" name="Google Shape;559;p11"/>
          <p:cNvSpPr txBox="1"/>
          <p:nvPr>
            <p:ph idx="1" type="body"/>
          </p:nvPr>
        </p:nvSpPr>
        <p:spPr>
          <a:xfrm>
            <a:off x="4807875" y="3838400"/>
            <a:ext cx="7129500" cy="2602200"/>
          </a:xfrm>
          <a:prstGeom prst="rect">
            <a:avLst/>
          </a:prstGeom>
          <a:noFill/>
          <a:ln>
            <a:noFill/>
          </a:ln>
        </p:spPr>
        <p:txBody>
          <a:bodyPr anchorCtr="0" anchor="ctr" bIns="45700" lIns="91425" spcFirstLastPara="1" rIns="91425" wrap="square" tIns="45700">
            <a:normAutofit/>
          </a:bodyPr>
          <a:lstStyle/>
          <a:p>
            <a:pPr indent="0" lvl="0" marL="0" rtl="0" algn="l">
              <a:lnSpc>
                <a:spcPct val="115000"/>
              </a:lnSpc>
              <a:spcBef>
                <a:spcPts val="1200"/>
              </a:spcBef>
              <a:spcAft>
                <a:spcPts val="1200"/>
              </a:spcAft>
              <a:buClr>
                <a:schemeClr val="dk1"/>
              </a:buClr>
              <a:buSzPts val="1100"/>
              <a:buNone/>
            </a:pPr>
            <a:r>
              <a:rPr lang="en-US" sz="2200"/>
              <a:t>Springs are elastic, energy-storing machine elements. They can be metal or plastic. Springs are elongated by tensile force. and they are compressed by pressing force. Springs return to their original shape when the load is removed.</a:t>
            </a:r>
            <a:endParaRPr sz="2200"/>
          </a:p>
        </p:txBody>
      </p:sp>
      <p:sp>
        <p:nvSpPr>
          <p:cNvPr id="560" name="Google Shape;560;p11"/>
          <p:cNvSpPr txBox="1"/>
          <p:nvPr>
            <p:ph type="title"/>
          </p:nvPr>
        </p:nvSpPr>
        <p:spPr>
          <a:xfrm>
            <a:off x="517904" y="4592911"/>
            <a:ext cx="3861900" cy="753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Springs</a:t>
            </a:r>
            <a:endParaRPr/>
          </a:p>
        </p:txBody>
      </p:sp>
      <p:pic>
        <p:nvPicPr>
          <p:cNvPr id="561" name="Google Shape;561;p11"/>
          <p:cNvPicPr preferRelativeResize="0"/>
          <p:nvPr/>
        </p:nvPicPr>
        <p:blipFill rotWithShape="1">
          <a:blip r:embed="rId3">
            <a:alphaModFix/>
          </a:blip>
          <a:srcRect b="0" l="0" r="0" t="0"/>
          <a:stretch/>
        </p:blipFill>
        <p:spPr>
          <a:xfrm>
            <a:off x="4130041" y="1635448"/>
            <a:ext cx="1376502" cy="1709156"/>
          </a:xfrm>
          <a:prstGeom prst="rect">
            <a:avLst/>
          </a:prstGeom>
          <a:noFill/>
          <a:ln>
            <a:noFill/>
          </a:ln>
        </p:spPr>
      </p:pic>
      <p:pic>
        <p:nvPicPr>
          <p:cNvPr id="562" name="Google Shape;562;p11"/>
          <p:cNvPicPr preferRelativeResize="0"/>
          <p:nvPr/>
        </p:nvPicPr>
        <p:blipFill rotWithShape="1">
          <a:blip r:embed="rId4">
            <a:alphaModFix/>
          </a:blip>
          <a:srcRect b="0" l="0" r="0" t="0"/>
          <a:stretch/>
        </p:blipFill>
        <p:spPr>
          <a:xfrm>
            <a:off x="6522606" y="1635448"/>
            <a:ext cx="1833804" cy="1500750"/>
          </a:xfrm>
          <a:prstGeom prst="rect">
            <a:avLst/>
          </a:prstGeom>
          <a:noFill/>
          <a:ln>
            <a:noFill/>
          </a:ln>
        </p:spPr>
      </p:pic>
      <p:pic>
        <p:nvPicPr>
          <p:cNvPr id="563" name="Google Shape;563;p11"/>
          <p:cNvPicPr preferRelativeResize="0"/>
          <p:nvPr/>
        </p:nvPicPr>
        <p:blipFill rotWithShape="1">
          <a:blip r:embed="rId5">
            <a:alphaModFix/>
          </a:blip>
          <a:srcRect b="0" l="0" r="0" t="0"/>
          <a:stretch/>
        </p:blipFill>
        <p:spPr>
          <a:xfrm>
            <a:off x="9274629" y="1778658"/>
            <a:ext cx="2358356" cy="1226691"/>
          </a:xfrm>
          <a:prstGeom prst="rect">
            <a:avLst/>
          </a:prstGeom>
          <a:noFill/>
          <a:ln>
            <a:noFill/>
          </a:ln>
        </p:spPr>
      </p:pic>
      <p:pic>
        <p:nvPicPr>
          <p:cNvPr descr="https://5.imimg.com/data5/BT/RH/ZH/SELLER-28433065/leaf-springs-500x500.jpg" id="564" name="Google Shape;564;p11"/>
          <p:cNvPicPr preferRelativeResize="0"/>
          <p:nvPr/>
        </p:nvPicPr>
        <p:blipFill rotWithShape="1">
          <a:blip r:embed="rId6">
            <a:alphaModFix/>
          </a:blip>
          <a:srcRect b="28972" l="0" r="0" t="32398"/>
          <a:stretch/>
        </p:blipFill>
        <p:spPr>
          <a:xfrm>
            <a:off x="8237184" y="192342"/>
            <a:ext cx="3237924" cy="125076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51"/>
          <p:cNvSpPr/>
          <p:nvPr/>
        </p:nvSpPr>
        <p:spPr>
          <a:xfrm>
            <a:off x="0" y="15151"/>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70" name="Google Shape;570;p51"/>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en-US" sz="3600"/>
              <a:t>Compression Spring</a:t>
            </a:r>
            <a:endParaRPr sz="3600"/>
          </a:p>
        </p:txBody>
      </p:sp>
      <p:sp>
        <p:nvSpPr>
          <p:cNvPr id="571" name="Google Shape;571;p51"/>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72" name="Google Shape;572;p51"/>
          <p:cNvSpPr/>
          <p:nvPr/>
        </p:nvSpPr>
        <p:spPr>
          <a:xfrm>
            <a:off x="480127"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73" name="Google Shape;573;p51"/>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74" name="Google Shape;574;p51"/>
          <p:cNvSpPr/>
          <p:nvPr/>
        </p:nvSpPr>
        <p:spPr>
          <a:xfrm>
            <a:off x="4889530" y="4135106"/>
            <a:ext cx="6860103" cy="2308284"/>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200"/>
              </a:spcBef>
              <a:spcAft>
                <a:spcPts val="1200"/>
              </a:spcAft>
              <a:buSzPts val="1100"/>
              <a:buNone/>
            </a:pPr>
            <a:r>
              <a:rPr lang="en-US" sz="2400">
                <a:solidFill>
                  <a:schemeClr val="dk1"/>
                </a:solidFill>
                <a:latin typeface="Calibri"/>
                <a:ea typeface="Calibri"/>
                <a:cs typeface="Calibri"/>
                <a:sym typeface="Calibri"/>
              </a:rPr>
              <a:t>Compression springs are open-coil helical springs. They are used to release or store energy along the axis.  They can maintain or absorb shock between two surfaces.</a:t>
            </a:r>
            <a:endParaRPr sz="2400">
              <a:solidFill>
                <a:schemeClr val="dk1"/>
              </a:solidFill>
              <a:latin typeface="Calibri"/>
              <a:ea typeface="Calibri"/>
              <a:cs typeface="Calibri"/>
              <a:sym typeface="Calibri"/>
            </a:endParaRPr>
          </a:p>
        </p:txBody>
      </p:sp>
      <p:pic>
        <p:nvPicPr>
          <p:cNvPr descr="Baskı Yayları | YAY İMALATI" id="575" name="Google Shape;575;p51"/>
          <p:cNvPicPr preferRelativeResize="0"/>
          <p:nvPr/>
        </p:nvPicPr>
        <p:blipFill rotWithShape="1">
          <a:blip r:embed="rId4">
            <a:alphaModFix/>
          </a:blip>
          <a:srcRect b="0" l="0" r="0" t="0"/>
          <a:stretch/>
        </p:blipFill>
        <p:spPr>
          <a:xfrm>
            <a:off x="480126" y="641960"/>
            <a:ext cx="3231911" cy="2292636"/>
          </a:xfrm>
          <a:prstGeom prst="rect">
            <a:avLst/>
          </a:prstGeom>
          <a:noFill/>
          <a:ln>
            <a:noFill/>
          </a:ln>
        </p:spPr>
      </p:pic>
      <p:pic>
        <p:nvPicPr>
          <p:cNvPr descr="Basınç Yayı .Baskı yayı hesabı ve çizimi | Makine Eğitimi" id="576" name="Google Shape;576;p51"/>
          <p:cNvPicPr preferRelativeResize="0"/>
          <p:nvPr/>
        </p:nvPicPr>
        <p:blipFill rotWithShape="1">
          <a:blip r:embed="rId5">
            <a:alphaModFix/>
          </a:blip>
          <a:srcRect b="0" l="0" r="0" t="0"/>
          <a:stretch/>
        </p:blipFill>
        <p:spPr>
          <a:xfrm>
            <a:off x="3665151" y="432822"/>
            <a:ext cx="4787519" cy="2692203"/>
          </a:xfrm>
          <a:prstGeom prst="rect">
            <a:avLst/>
          </a:prstGeom>
          <a:noFill/>
          <a:ln>
            <a:noFill/>
          </a:ln>
        </p:spPr>
      </p:pic>
      <p:pic>
        <p:nvPicPr>
          <p:cNvPr descr="Ürünlerimiz – Standart Yay, Türkiye&amp;#39;nin Yay Üreticisi" id="577" name="Google Shape;577;p51"/>
          <p:cNvPicPr preferRelativeResize="0"/>
          <p:nvPr/>
        </p:nvPicPr>
        <p:blipFill rotWithShape="1">
          <a:blip r:embed="rId6">
            <a:alphaModFix/>
          </a:blip>
          <a:srcRect b="0" l="0" r="0" t="0"/>
          <a:stretch/>
        </p:blipFill>
        <p:spPr>
          <a:xfrm>
            <a:off x="8452671" y="265813"/>
            <a:ext cx="3178019" cy="317801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52"/>
          <p:cNvSpPr/>
          <p:nvPr/>
        </p:nvSpPr>
        <p:spPr>
          <a:xfrm>
            <a:off x="0" y="15151"/>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83" name="Google Shape;583;p52"/>
          <p:cNvSpPr txBox="1"/>
          <p:nvPr>
            <p:ph type="title"/>
          </p:nvPr>
        </p:nvSpPr>
        <p:spPr>
          <a:xfrm>
            <a:off x="480115" y="3930305"/>
            <a:ext cx="3861900" cy="2437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en-US" sz="3600"/>
              <a:t>Extension Spring</a:t>
            </a:r>
            <a:endParaRPr sz="3600"/>
          </a:p>
        </p:txBody>
      </p:sp>
      <p:sp>
        <p:nvSpPr>
          <p:cNvPr id="584" name="Google Shape;584;p52"/>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85" name="Google Shape;585;p52"/>
          <p:cNvSpPr/>
          <p:nvPr/>
        </p:nvSpPr>
        <p:spPr>
          <a:xfrm>
            <a:off x="480127"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86" name="Google Shape;586;p52"/>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87" name="Google Shape;587;p52"/>
          <p:cNvSpPr/>
          <p:nvPr/>
        </p:nvSpPr>
        <p:spPr>
          <a:xfrm>
            <a:off x="4807868" y="4061040"/>
            <a:ext cx="6970238" cy="2308284"/>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200"/>
              </a:spcBef>
              <a:spcAft>
                <a:spcPts val="1200"/>
              </a:spcAft>
              <a:buSzPts val="1100"/>
              <a:buNone/>
            </a:pPr>
            <a:r>
              <a:rPr lang="en-US" sz="2400">
                <a:solidFill>
                  <a:schemeClr val="dk1"/>
                </a:solidFill>
                <a:latin typeface="Calibri"/>
                <a:ea typeface="Calibri"/>
                <a:cs typeface="Calibri"/>
                <a:sym typeface="Calibri"/>
              </a:rPr>
              <a:t>Extension springs absorb and store energy. An extension spring bring components that were pulled apart back together again. They are attached at both ends of the components.</a:t>
            </a:r>
            <a:endParaRPr sz="2400">
              <a:solidFill>
                <a:schemeClr val="dk1"/>
              </a:solidFill>
              <a:latin typeface="Calibri"/>
              <a:ea typeface="Calibri"/>
              <a:cs typeface="Calibri"/>
              <a:sym typeface="Calibri"/>
            </a:endParaRPr>
          </a:p>
        </p:txBody>
      </p:sp>
      <p:pic>
        <p:nvPicPr>
          <p:cNvPr descr="30-85 mm ÇEKME YAYI 5 mm, çekme yayı, byhırdavat Birlik Yapı Bahçe Tarım  Makina&amp;#39;ları ve El Aletlerinde Güven ve Kalitenin Adresi, , , yay, YAY, 7,50  TL, 7,50 TL" id="588" name="Google Shape;588;p52"/>
          <p:cNvPicPr preferRelativeResize="0"/>
          <p:nvPr/>
        </p:nvPicPr>
        <p:blipFill rotWithShape="1">
          <a:blip r:embed="rId3">
            <a:alphaModFix/>
          </a:blip>
          <a:srcRect b="22963" l="26036" r="22137" t="23675"/>
          <a:stretch/>
        </p:blipFill>
        <p:spPr>
          <a:xfrm>
            <a:off x="938394" y="15151"/>
            <a:ext cx="3455581" cy="3557848"/>
          </a:xfrm>
          <a:prstGeom prst="rect">
            <a:avLst/>
          </a:prstGeom>
          <a:noFill/>
          <a:ln>
            <a:noFill/>
          </a:ln>
        </p:spPr>
      </p:pic>
      <p:pic>
        <p:nvPicPr>
          <p:cNvPr descr="Çekme Yayı - ürününü globalpiyasa.com da satın alın" id="589" name="Google Shape;589;p52"/>
          <p:cNvPicPr preferRelativeResize="0"/>
          <p:nvPr/>
        </p:nvPicPr>
        <p:blipFill rotWithShape="1">
          <a:blip r:embed="rId4">
            <a:alphaModFix/>
          </a:blip>
          <a:srcRect b="0" l="0" r="0" t="19168"/>
          <a:stretch/>
        </p:blipFill>
        <p:spPr>
          <a:xfrm>
            <a:off x="5508462" y="117984"/>
            <a:ext cx="2415684" cy="1521537"/>
          </a:xfrm>
          <a:prstGeom prst="rect">
            <a:avLst/>
          </a:prstGeom>
          <a:noFill/>
          <a:ln>
            <a:noFill/>
          </a:ln>
        </p:spPr>
      </p:pic>
      <p:pic>
        <p:nvPicPr>
          <p:cNvPr descr="Kayatel | Ana Kategoriler" id="590" name="Google Shape;590;p52"/>
          <p:cNvPicPr preferRelativeResize="0"/>
          <p:nvPr/>
        </p:nvPicPr>
        <p:blipFill rotWithShape="1">
          <a:blip r:embed="rId5">
            <a:alphaModFix/>
          </a:blip>
          <a:srcRect b="-1" l="6308" r="12553" t="5741"/>
          <a:stretch/>
        </p:blipFill>
        <p:spPr>
          <a:xfrm rot="1302932">
            <a:off x="8047452" y="652031"/>
            <a:ext cx="3448281" cy="2136512"/>
          </a:xfrm>
          <a:prstGeom prst="rect">
            <a:avLst/>
          </a:prstGeom>
          <a:noFill/>
          <a:ln>
            <a:noFill/>
          </a:ln>
        </p:spPr>
      </p:pic>
      <p:pic>
        <p:nvPicPr>
          <p:cNvPr descr="Çekme Yayı - ürününü globalpiyasa.com da satın alın" id="591" name="Google Shape;591;p52"/>
          <p:cNvPicPr preferRelativeResize="0"/>
          <p:nvPr/>
        </p:nvPicPr>
        <p:blipFill rotWithShape="1">
          <a:blip r:embed="rId6">
            <a:alphaModFix/>
          </a:blip>
          <a:srcRect b="18901" l="3628" r="1301" t="16196"/>
          <a:stretch/>
        </p:blipFill>
        <p:spPr>
          <a:xfrm>
            <a:off x="4949527" y="1219234"/>
            <a:ext cx="3214683" cy="219456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53"/>
          <p:cNvSpPr/>
          <p:nvPr/>
        </p:nvSpPr>
        <p:spPr>
          <a:xfrm>
            <a:off x="0" y="15151"/>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97" name="Google Shape;597;p53"/>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en-US" sz="3600"/>
              <a:t>Leaf Spring</a:t>
            </a:r>
            <a:endParaRPr sz="3600"/>
          </a:p>
        </p:txBody>
      </p:sp>
      <p:sp>
        <p:nvSpPr>
          <p:cNvPr id="598" name="Google Shape;598;p53"/>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99" name="Google Shape;599;p53"/>
          <p:cNvSpPr/>
          <p:nvPr/>
        </p:nvSpPr>
        <p:spPr>
          <a:xfrm>
            <a:off x="480127"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00" name="Google Shape;600;p53"/>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01" name="Google Shape;601;p53"/>
          <p:cNvSpPr/>
          <p:nvPr/>
        </p:nvSpPr>
        <p:spPr>
          <a:xfrm>
            <a:off x="4834734" y="3937020"/>
            <a:ext cx="6860103" cy="2677616"/>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lang="en-US" sz="2400">
                <a:solidFill>
                  <a:schemeClr val="dk1"/>
                </a:solidFill>
                <a:latin typeface="Calibri"/>
                <a:ea typeface="Calibri"/>
                <a:cs typeface="Calibri"/>
                <a:sym typeface="Calibri"/>
              </a:rPr>
              <a:t>The leaf spring is an arc-shaped, slender piece of steel.  They provide support to any weight added to a vehicle. Leaf springs are stacked with the same material in smaller sizes and bolted together. They are attached to the rear axle and the chassis.</a:t>
            </a:r>
            <a:endParaRPr b="0" i="0" sz="2400" u="none" cap="none" strike="noStrike">
              <a:solidFill>
                <a:schemeClr val="dk1"/>
              </a:solidFill>
              <a:latin typeface="Calibri"/>
              <a:ea typeface="Calibri"/>
              <a:cs typeface="Calibri"/>
              <a:sym typeface="Calibri"/>
            </a:endParaRPr>
          </a:p>
        </p:txBody>
      </p:sp>
      <p:pic>
        <p:nvPicPr>
          <p:cNvPr descr="https://upload.wikimedia.org/wikipedia/commons/thumb/6/63/Leafs1.jpg/250px-Leafs1.jpg" id="602" name="Google Shape;602;p53"/>
          <p:cNvPicPr preferRelativeResize="0"/>
          <p:nvPr/>
        </p:nvPicPr>
        <p:blipFill rotWithShape="1">
          <a:blip r:embed="rId3">
            <a:alphaModFix/>
          </a:blip>
          <a:srcRect b="0" l="0" r="0" t="0"/>
          <a:stretch/>
        </p:blipFill>
        <p:spPr>
          <a:xfrm>
            <a:off x="651576" y="139637"/>
            <a:ext cx="2254908" cy="1596475"/>
          </a:xfrm>
          <a:prstGeom prst="rect">
            <a:avLst/>
          </a:prstGeom>
          <a:noFill/>
          <a:ln>
            <a:noFill/>
          </a:ln>
        </p:spPr>
      </p:pic>
      <p:pic>
        <p:nvPicPr>
          <p:cNvPr descr="https://st2.depositphotos.com/3003865/6838/i/450/depositphotos_68389027-stock-photo-black-leaf-spring-of-train.jpg" id="603" name="Google Shape;603;p53"/>
          <p:cNvPicPr preferRelativeResize="0"/>
          <p:nvPr/>
        </p:nvPicPr>
        <p:blipFill rotWithShape="1">
          <a:blip r:embed="rId4">
            <a:alphaModFix/>
          </a:blip>
          <a:srcRect b="0" l="0" r="0" t="0"/>
          <a:stretch/>
        </p:blipFill>
        <p:spPr>
          <a:xfrm>
            <a:off x="651575" y="1948077"/>
            <a:ext cx="2254909" cy="1495756"/>
          </a:xfrm>
          <a:prstGeom prst="rect">
            <a:avLst/>
          </a:prstGeom>
          <a:noFill/>
          <a:ln>
            <a:noFill/>
          </a:ln>
        </p:spPr>
      </p:pic>
      <p:pic>
        <p:nvPicPr>
          <p:cNvPr id="604" name="Google Shape;604;p53"/>
          <p:cNvPicPr preferRelativeResize="0"/>
          <p:nvPr/>
        </p:nvPicPr>
        <p:blipFill rotWithShape="1">
          <a:blip r:embed="rId5">
            <a:alphaModFix/>
          </a:blip>
          <a:srcRect b="0" l="0" r="0" t="0"/>
          <a:stretch/>
        </p:blipFill>
        <p:spPr>
          <a:xfrm>
            <a:off x="4019475" y="881000"/>
            <a:ext cx="3602158" cy="2134154"/>
          </a:xfrm>
          <a:prstGeom prst="rect">
            <a:avLst/>
          </a:prstGeom>
          <a:noFill/>
          <a:ln>
            <a:noFill/>
          </a:ln>
        </p:spPr>
      </p:pic>
      <p:pic>
        <p:nvPicPr>
          <p:cNvPr descr="https://5.imimg.com/data5/BT/RH/ZH/SELLER-28433065/leaf-springs-500x500.jpg" id="605" name="Google Shape;605;p53"/>
          <p:cNvPicPr preferRelativeResize="0"/>
          <p:nvPr/>
        </p:nvPicPr>
        <p:blipFill rotWithShape="1">
          <a:blip r:embed="rId6">
            <a:alphaModFix/>
          </a:blip>
          <a:srcRect b="28972" l="0" r="0" t="32398"/>
          <a:stretch/>
        </p:blipFill>
        <p:spPr>
          <a:xfrm>
            <a:off x="8237184" y="192342"/>
            <a:ext cx="3237924" cy="1250764"/>
          </a:xfrm>
          <a:prstGeom prst="rect">
            <a:avLst/>
          </a:prstGeom>
          <a:noFill/>
          <a:ln>
            <a:noFill/>
          </a:ln>
        </p:spPr>
      </p:pic>
      <p:pic>
        <p:nvPicPr>
          <p:cNvPr descr="https://www.yayimalati.web.tr/wp-content/uploads/konvansiyonel-yaprak-yaylar.jpg" id="606" name="Google Shape;606;p53"/>
          <p:cNvPicPr preferRelativeResize="0"/>
          <p:nvPr/>
        </p:nvPicPr>
        <p:blipFill rotWithShape="1">
          <a:blip r:embed="rId7">
            <a:alphaModFix/>
          </a:blip>
          <a:srcRect b="0" l="0" r="0" t="0"/>
          <a:stretch/>
        </p:blipFill>
        <p:spPr>
          <a:xfrm>
            <a:off x="8232393" y="1782565"/>
            <a:ext cx="3242716" cy="166126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54"/>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12" name="Google Shape;612;p54"/>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t>Oil Seal</a:t>
            </a:r>
            <a:endParaRPr/>
          </a:p>
        </p:txBody>
      </p:sp>
      <p:sp>
        <p:nvSpPr>
          <p:cNvPr id="613" name="Google Shape;613;p54"/>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14" name="Google Shape;614;p54"/>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15" name="Google Shape;615;p54"/>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makas, muşta içeren bir resim&#10;&#10;Açıklama otomatik olarak oluşturuldu" id="616" name="Google Shape;616;p54"/>
          <p:cNvPicPr preferRelativeResize="0"/>
          <p:nvPr>
            <p:ph idx="1" type="body"/>
          </p:nvPr>
        </p:nvPicPr>
        <p:blipFill rotWithShape="1">
          <a:blip r:embed="rId3">
            <a:alphaModFix/>
          </a:blip>
          <a:srcRect b="0" l="5284" r="27262" t="0"/>
          <a:stretch/>
        </p:blipFill>
        <p:spPr>
          <a:xfrm>
            <a:off x="7637084" y="942995"/>
            <a:ext cx="4016916" cy="2349499"/>
          </a:xfrm>
          <a:prstGeom prst="rect">
            <a:avLst/>
          </a:prstGeom>
          <a:noFill/>
          <a:ln>
            <a:noFill/>
          </a:ln>
        </p:spPr>
      </p:pic>
      <p:pic>
        <p:nvPicPr>
          <p:cNvPr id="617" name="Google Shape;617;p54"/>
          <p:cNvPicPr preferRelativeResize="0"/>
          <p:nvPr/>
        </p:nvPicPr>
        <p:blipFill rotWithShape="1">
          <a:blip r:embed="rId4">
            <a:alphaModFix/>
          </a:blip>
          <a:srcRect b="0" l="0" r="79362" t="13595"/>
          <a:stretch/>
        </p:blipFill>
        <p:spPr>
          <a:xfrm>
            <a:off x="4393975" y="371918"/>
            <a:ext cx="1792316" cy="2814009"/>
          </a:xfrm>
          <a:prstGeom prst="rect">
            <a:avLst/>
          </a:prstGeom>
          <a:noFill/>
          <a:ln>
            <a:noFill/>
          </a:ln>
        </p:spPr>
      </p:pic>
      <p:pic>
        <p:nvPicPr>
          <p:cNvPr descr="alet, makas içeren bir resim&#10;&#10;Açıklama otomatik olarak oluşturuldu" id="618" name="Google Shape;618;p54"/>
          <p:cNvPicPr preferRelativeResize="0"/>
          <p:nvPr/>
        </p:nvPicPr>
        <p:blipFill rotWithShape="1">
          <a:blip r:embed="rId5">
            <a:alphaModFix/>
          </a:blip>
          <a:srcRect b="0" l="0" r="0" t="0"/>
          <a:stretch/>
        </p:blipFill>
        <p:spPr>
          <a:xfrm>
            <a:off x="946989" y="371919"/>
            <a:ext cx="2814009" cy="2814009"/>
          </a:xfrm>
          <a:prstGeom prst="rect">
            <a:avLst/>
          </a:prstGeom>
          <a:noFill/>
          <a:ln>
            <a:noFill/>
          </a:ln>
        </p:spPr>
      </p:pic>
      <p:sp>
        <p:nvSpPr>
          <p:cNvPr id="619" name="Google Shape;619;p54"/>
          <p:cNvSpPr/>
          <p:nvPr/>
        </p:nvSpPr>
        <p:spPr>
          <a:xfrm>
            <a:off x="4885561" y="3811012"/>
            <a:ext cx="7176363" cy="2677656"/>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200"/>
              </a:spcBef>
              <a:spcAft>
                <a:spcPts val="1200"/>
              </a:spcAft>
              <a:buClr>
                <a:schemeClr val="dk1"/>
              </a:buClr>
              <a:buSzPts val="1100"/>
              <a:buFont typeface="Arial"/>
              <a:buNone/>
            </a:pPr>
            <a:r>
              <a:rPr lang="en-US" sz="2400">
                <a:solidFill>
                  <a:schemeClr val="dk1"/>
                </a:solidFill>
                <a:latin typeface="Calibri"/>
                <a:ea typeface="Calibri"/>
                <a:cs typeface="Calibri"/>
                <a:sym typeface="Calibri"/>
              </a:rPr>
              <a:t>An oil seal is a machine element that prevents leakage in mechanical systems. It is used to protect shafts and bearings from ingress of dirt and foreign matter and the egress of oil. The oil seal consists of an outer circular metal part and an inner flexible member. Oil seals are bonded to the metal part by chemical adhesive agents.</a:t>
            </a:r>
            <a:endParaRPr sz="2400">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23" name="Shape 623"/>
        <p:cNvGrpSpPr/>
        <p:nvPr/>
      </p:nvGrpSpPr>
      <p:grpSpPr>
        <a:xfrm>
          <a:off x="0" y="0"/>
          <a:ext cx="0" cy="0"/>
          <a:chOff x="0" y="0"/>
          <a:chExt cx="0" cy="0"/>
        </a:xfrm>
      </p:grpSpPr>
      <p:sp>
        <p:nvSpPr>
          <p:cNvPr id="624" name="Google Shape;624;p12"/>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25" name="Google Shape;625;p12"/>
          <p:cNvSpPr txBox="1"/>
          <p:nvPr>
            <p:ph type="title"/>
          </p:nvPr>
        </p:nvSpPr>
        <p:spPr>
          <a:xfrm>
            <a:off x="532015" y="3930305"/>
            <a:ext cx="3861900" cy="2437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t>O-ring</a:t>
            </a:r>
            <a:endParaRPr/>
          </a:p>
        </p:txBody>
      </p:sp>
      <p:sp>
        <p:nvSpPr>
          <p:cNvPr id="626" name="Google Shape;626;p12"/>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27" name="Google Shape;627;p12"/>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Rotor O-Ring for ALDHU 24 - 2 pieces - Bike24" id="628" name="Google Shape;628;p12"/>
          <p:cNvPicPr preferRelativeResize="0"/>
          <p:nvPr/>
        </p:nvPicPr>
        <p:blipFill rotWithShape="1">
          <a:blip r:embed="rId3">
            <a:alphaModFix/>
          </a:blip>
          <a:srcRect b="0" l="0" r="0" t="0"/>
          <a:stretch/>
        </p:blipFill>
        <p:spPr>
          <a:xfrm>
            <a:off x="163806" y="1004257"/>
            <a:ext cx="2172737" cy="2172737"/>
          </a:xfrm>
          <a:prstGeom prst="rect">
            <a:avLst/>
          </a:prstGeom>
          <a:noFill/>
          <a:ln>
            <a:noFill/>
          </a:ln>
        </p:spPr>
      </p:pic>
      <p:pic>
        <p:nvPicPr>
          <p:cNvPr descr="A picture containing grass, outdoor, person, person&#10;&#10;Description automatically generated" id="629" name="Google Shape;629;p12"/>
          <p:cNvPicPr preferRelativeResize="0"/>
          <p:nvPr/>
        </p:nvPicPr>
        <p:blipFill rotWithShape="1">
          <a:blip r:embed="rId4">
            <a:alphaModFix/>
          </a:blip>
          <a:srcRect b="0" l="0" r="0" t="0"/>
          <a:stretch/>
        </p:blipFill>
        <p:spPr>
          <a:xfrm>
            <a:off x="2486047" y="842958"/>
            <a:ext cx="2925402" cy="2199964"/>
          </a:xfrm>
          <a:prstGeom prst="rect">
            <a:avLst/>
          </a:prstGeom>
          <a:noFill/>
          <a:ln>
            <a:noFill/>
          </a:ln>
        </p:spPr>
      </p:pic>
      <p:sp>
        <p:nvSpPr>
          <p:cNvPr id="630" name="Google Shape;630;p12"/>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31" name="Google Shape;631;p12"/>
          <p:cNvSpPr txBox="1"/>
          <p:nvPr>
            <p:ph idx="1" type="body"/>
          </p:nvPr>
        </p:nvSpPr>
        <p:spPr>
          <a:xfrm>
            <a:off x="4802125" y="3827150"/>
            <a:ext cx="7290900" cy="3030900"/>
          </a:xfrm>
          <a:prstGeom prst="rect">
            <a:avLst/>
          </a:prstGeom>
          <a:noFill/>
          <a:ln>
            <a:noFill/>
          </a:ln>
        </p:spPr>
        <p:txBody>
          <a:bodyPr anchorCtr="0" anchor="ctr" bIns="45700" lIns="91425" spcFirstLastPara="1" rIns="91425" wrap="square" tIns="45700">
            <a:normAutofit lnSpcReduction="10000"/>
          </a:bodyPr>
          <a:lstStyle/>
          <a:p>
            <a:pPr indent="0" lvl="0" marL="0" rtl="0" algn="just">
              <a:lnSpc>
                <a:spcPct val="115000"/>
              </a:lnSpc>
              <a:spcBef>
                <a:spcPts val="1200"/>
              </a:spcBef>
              <a:spcAft>
                <a:spcPts val="0"/>
              </a:spcAft>
              <a:buClr>
                <a:schemeClr val="dk1"/>
              </a:buClr>
              <a:buSzPts val="1100"/>
              <a:buFont typeface="Arial"/>
              <a:buNone/>
            </a:pPr>
            <a:r>
              <a:rPr lang="en-US"/>
              <a:t>An o-ring is like a torus with a round cross-section.  It is also known as a gasket. It is a sealing element in mechanical systems. The o-ring is seated in a groove and compressed between two parts.</a:t>
            </a:r>
            <a:endParaRPr/>
          </a:p>
          <a:p>
            <a:pPr indent="0" lvl="0" marL="0" rtl="0" algn="just">
              <a:lnSpc>
                <a:spcPct val="90000"/>
              </a:lnSpc>
              <a:spcBef>
                <a:spcPts val="1200"/>
              </a:spcBef>
              <a:spcAft>
                <a:spcPts val="0"/>
              </a:spcAft>
              <a:buSzPts val="1100"/>
              <a:buNone/>
            </a:pPr>
            <a:r>
              <a:t/>
            </a:r>
            <a:endParaRPr/>
          </a:p>
        </p:txBody>
      </p:sp>
      <p:pic>
        <p:nvPicPr>
          <p:cNvPr id="632" name="Google Shape;632;p12"/>
          <p:cNvPicPr preferRelativeResize="0"/>
          <p:nvPr/>
        </p:nvPicPr>
        <p:blipFill rotWithShape="1">
          <a:blip r:embed="rId5">
            <a:alphaModFix/>
          </a:blip>
          <a:srcRect b="0" l="0" r="0" t="0"/>
          <a:stretch/>
        </p:blipFill>
        <p:spPr>
          <a:xfrm>
            <a:off x="5560953" y="842957"/>
            <a:ext cx="2239494" cy="2334037"/>
          </a:xfrm>
          <a:prstGeom prst="rect">
            <a:avLst/>
          </a:prstGeom>
          <a:noFill/>
          <a:ln>
            <a:noFill/>
          </a:ln>
        </p:spPr>
      </p:pic>
      <p:pic>
        <p:nvPicPr>
          <p:cNvPr id="633" name="Google Shape;633;p12"/>
          <p:cNvPicPr preferRelativeResize="0"/>
          <p:nvPr/>
        </p:nvPicPr>
        <p:blipFill rotWithShape="1">
          <a:blip r:embed="rId6">
            <a:alphaModFix/>
          </a:blip>
          <a:srcRect b="0" l="0" r="0" t="0"/>
          <a:stretch/>
        </p:blipFill>
        <p:spPr>
          <a:xfrm>
            <a:off x="7936000" y="1072123"/>
            <a:ext cx="3539905" cy="189859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8"/>
          <p:cNvSpPr/>
          <p:nvPr/>
        </p:nvSpPr>
        <p:spPr>
          <a:xfrm>
            <a:off x="1"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54" name="Google Shape;154;p28"/>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en-US"/>
              <a:t>Tapered Roller Bearing</a:t>
            </a:r>
            <a:endParaRPr sz="3600"/>
          </a:p>
        </p:txBody>
      </p:sp>
      <p:sp>
        <p:nvSpPr>
          <p:cNvPr id="155" name="Google Shape;155;p28"/>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56" name="Google Shape;156;p28"/>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57" name="Google Shape;157;p28"/>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58" name="Google Shape;158;p28"/>
          <p:cNvSpPr/>
          <p:nvPr/>
        </p:nvSpPr>
        <p:spPr>
          <a:xfrm>
            <a:off x="4889530" y="4135106"/>
            <a:ext cx="6860103" cy="2308284"/>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lang="en-US" sz="2400">
                <a:solidFill>
                  <a:schemeClr val="dk1"/>
                </a:solidFill>
                <a:latin typeface="Calibri"/>
                <a:ea typeface="Calibri"/>
                <a:cs typeface="Calibri"/>
                <a:sym typeface="Calibri"/>
              </a:rPr>
              <a:t>A tapered roller bearing is used to bear combined loads and provide low friction during operation. Tapered roller bearings have a cup and a cone. The cup is the outer ring and the cone assembly consists of an inner ring, rollers, and a cage</a:t>
            </a:r>
            <a:endParaRPr b="0" i="0" sz="2400" u="none" cap="none" strike="noStrike">
              <a:solidFill>
                <a:schemeClr val="dk1"/>
              </a:solidFill>
              <a:latin typeface="Calibri"/>
              <a:ea typeface="Calibri"/>
              <a:cs typeface="Calibri"/>
              <a:sym typeface="Calibri"/>
            </a:endParaRPr>
          </a:p>
        </p:txBody>
      </p:sp>
      <p:pic>
        <p:nvPicPr>
          <p:cNvPr descr="Prc 30302 Konik Makaralı Rulman 15 x 42 x 14,25 Fiyatı" id="159" name="Google Shape;159;p28"/>
          <p:cNvPicPr preferRelativeResize="0"/>
          <p:nvPr/>
        </p:nvPicPr>
        <p:blipFill rotWithShape="1">
          <a:blip r:embed="rId3">
            <a:alphaModFix/>
          </a:blip>
          <a:srcRect b="0" l="0" r="0" t="0"/>
          <a:stretch/>
        </p:blipFill>
        <p:spPr>
          <a:xfrm>
            <a:off x="4755486" y="17823"/>
            <a:ext cx="3571875" cy="3571875"/>
          </a:xfrm>
          <a:prstGeom prst="rect">
            <a:avLst/>
          </a:prstGeom>
          <a:noFill/>
          <a:ln>
            <a:noFill/>
          </a:ln>
        </p:spPr>
      </p:pic>
      <p:pic>
        <p:nvPicPr>
          <p:cNvPr descr="Konik Makaralı Rulmanlar | Schaeffler Türkiye" id="160" name="Google Shape;160;p28"/>
          <p:cNvPicPr preferRelativeResize="0"/>
          <p:nvPr/>
        </p:nvPicPr>
        <p:blipFill rotWithShape="1">
          <a:blip r:embed="rId4">
            <a:alphaModFix/>
          </a:blip>
          <a:srcRect b="0" l="28402" r="28144" t="0"/>
          <a:stretch/>
        </p:blipFill>
        <p:spPr>
          <a:xfrm>
            <a:off x="8854199" y="168027"/>
            <a:ext cx="2614725" cy="3389821"/>
          </a:xfrm>
          <a:prstGeom prst="rect">
            <a:avLst/>
          </a:prstGeom>
          <a:noFill/>
          <a:ln>
            <a:noFill/>
          </a:ln>
        </p:spPr>
      </p:pic>
      <p:pic>
        <p:nvPicPr>
          <p:cNvPr descr="Timken 30307 Konik Makaralı Rulman" id="161" name="Google Shape;161;p28"/>
          <p:cNvPicPr preferRelativeResize="0"/>
          <p:nvPr/>
        </p:nvPicPr>
        <p:blipFill rotWithShape="1">
          <a:blip r:embed="rId5">
            <a:alphaModFix/>
          </a:blip>
          <a:srcRect b="9333" l="0" r="0" t="15170"/>
          <a:stretch/>
        </p:blipFill>
        <p:spPr>
          <a:xfrm>
            <a:off x="517467" y="168027"/>
            <a:ext cx="4423102" cy="2946377"/>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55"/>
          <p:cNvSpPr/>
          <p:nvPr/>
        </p:nvSpPr>
        <p:spPr>
          <a:xfrm>
            <a:off x="0" y="15151"/>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39" name="Google Shape;639;p55"/>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en-US" sz="3600"/>
              <a:t>Gasket</a:t>
            </a:r>
            <a:endParaRPr sz="3600"/>
          </a:p>
        </p:txBody>
      </p:sp>
      <p:sp>
        <p:nvSpPr>
          <p:cNvPr id="640" name="Google Shape;640;p55"/>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41" name="Google Shape;641;p55"/>
          <p:cNvSpPr/>
          <p:nvPr/>
        </p:nvSpPr>
        <p:spPr>
          <a:xfrm>
            <a:off x="480127"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42" name="Google Shape;642;p55"/>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43" name="Google Shape;643;p55"/>
          <p:cNvSpPr/>
          <p:nvPr/>
        </p:nvSpPr>
        <p:spPr>
          <a:xfrm>
            <a:off x="4889530" y="4135106"/>
            <a:ext cx="6860103" cy="1938952"/>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200"/>
              </a:spcBef>
              <a:spcAft>
                <a:spcPts val="1200"/>
              </a:spcAft>
              <a:buSzPts val="1100"/>
              <a:buNone/>
            </a:pPr>
            <a:r>
              <a:rPr lang="en-US" sz="2400">
                <a:solidFill>
                  <a:schemeClr val="dk1"/>
                </a:solidFill>
                <a:latin typeface="Calibri"/>
                <a:ea typeface="Calibri"/>
                <a:cs typeface="Calibri"/>
                <a:sym typeface="Calibri"/>
              </a:rPr>
              <a:t>A gasket is a mechanical seal. Gaskets are made from a flat material such as paper, rubber, silicone, metal. They prevent leakage from or into joined objects.</a:t>
            </a:r>
            <a:endParaRPr sz="2400">
              <a:solidFill>
                <a:schemeClr val="dk1"/>
              </a:solidFill>
              <a:latin typeface="Calibri"/>
              <a:ea typeface="Calibri"/>
              <a:cs typeface="Calibri"/>
              <a:sym typeface="Calibri"/>
            </a:endParaRPr>
          </a:p>
        </p:txBody>
      </p:sp>
      <p:pic>
        <p:nvPicPr>
          <p:cNvPr descr="Klingrit Conta - Yeşil - 1&amp;#39;&amp;#39; - DN 25 I 0,65 TL" id="644" name="Google Shape;644;p55"/>
          <p:cNvPicPr preferRelativeResize="0"/>
          <p:nvPr/>
        </p:nvPicPr>
        <p:blipFill rotWithShape="1">
          <a:blip r:embed="rId3">
            <a:alphaModFix/>
          </a:blip>
          <a:srcRect b="0" l="0" r="0" t="0"/>
          <a:stretch/>
        </p:blipFill>
        <p:spPr>
          <a:xfrm>
            <a:off x="9198426" y="39430"/>
            <a:ext cx="2260832" cy="2260832"/>
          </a:xfrm>
          <a:prstGeom prst="rect">
            <a:avLst/>
          </a:prstGeom>
          <a:noFill/>
          <a:ln>
            <a:noFill/>
          </a:ln>
        </p:spPr>
      </p:pic>
      <p:pic>
        <p:nvPicPr>
          <p:cNvPr descr="https://lh3.googleusercontent.com/proxy/Y04y0ViVvYb63eSnad2cMCp20XRVAHoj9MopPJCSTTJBSof2TEMZvDd2D6ZDLv_GdnqZfe0O_cCnPlDjICbIbeBra78C0N9Pc0zZCzRKcEA7kBtQOfI" id="645" name="Google Shape;645;p55"/>
          <p:cNvPicPr preferRelativeResize="0"/>
          <p:nvPr/>
        </p:nvPicPr>
        <p:blipFill rotWithShape="1">
          <a:blip r:embed="rId4">
            <a:alphaModFix/>
          </a:blip>
          <a:srcRect b="0" l="26265" r="14435" t="0"/>
          <a:stretch/>
        </p:blipFill>
        <p:spPr>
          <a:xfrm>
            <a:off x="870861" y="171170"/>
            <a:ext cx="2862940" cy="3215508"/>
          </a:xfrm>
          <a:prstGeom prst="rect">
            <a:avLst/>
          </a:prstGeom>
          <a:noFill/>
          <a:ln>
            <a:noFill/>
          </a:ln>
        </p:spPr>
      </p:pic>
      <p:pic>
        <p:nvPicPr>
          <p:cNvPr descr="https://www.eurocarparts.com.tr/images/Urun/conta-lr009722.jpg" id="646" name="Google Shape;646;p55"/>
          <p:cNvPicPr preferRelativeResize="0"/>
          <p:nvPr/>
        </p:nvPicPr>
        <p:blipFill rotWithShape="1">
          <a:blip r:embed="rId5">
            <a:alphaModFix/>
          </a:blip>
          <a:srcRect b="24762" l="3559" r="2945" t="21111"/>
          <a:stretch/>
        </p:blipFill>
        <p:spPr>
          <a:xfrm>
            <a:off x="4457513" y="498960"/>
            <a:ext cx="4109549" cy="255992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p56"/>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52" name="Google Shape;652;p56"/>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en-US" sz="3600"/>
              <a:t>Differential</a:t>
            </a:r>
            <a:endParaRPr sz="3600"/>
          </a:p>
        </p:txBody>
      </p:sp>
      <p:sp>
        <p:nvSpPr>
          <p:cNvPr id="653" name="Google Shape;653;p56"/>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54" name="Google Shape;654;p56"/>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55" name="Google Shape;655;p56"/>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56" name="Google Shape;656;p56"/>
          <p:cNvSpPr/>
          <p:nvPr/>
        </p:nvSpPr>
        <p:spPr>
          <a:xfrm>
            <a:off x="4755475" y="4225075"/>
            <a:ext cx="6916500" cy="18477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200"/>
              </a:spcBef>
              <a:spcAft>
                <a:spcPts val="0"/>
              </a:spcAft>
              <a:buClr>
                <a:schemeClr val="dk1"/>
              </a:buClr>
              <a:buSzPts val="1100"/>
              <a:buFont typeface="Arial"/>
              <a:buNone/>
            </a:pPr>
            <a:r>
              <a:rPr lang="en-US" sz="2400">
                <a:solidFill>
                  <a:schemeClr val="dk1"/>
                </a:solidFill>
                <a:latin typeface="Calibri"/>
                <a:ea typeface="Calibri"/>
                <a:cs typeface="Calibri"/>
                <a:sym typeface="Calibri"/>
              </a:rPr>
              <a:t>The differential is a gear system that provides the right amount of power to wheels. Thus, the vehicle turns corners in a balanced way.</a:t>
            </a:r>
            <a:endParaRPr sz="2400">
              <a:solidFill>
                <a:schemeClr val="dk1"/>
              </a:solidFill>
              <a:latin typeface="Calibri"/>
              <a:ea typeface="Calibri"/>
              <a:cs typeface="Calibri"/>
              <a:sym typeface="Calibri"/>
            </a:endParaRPr>
          </a:p>
          <a:p>
            <a:pPr indent="0" lvl="0" marL="0" marR="0" rtl="0" algn="l">
              <a:lnSpc>
                <a:spcPct val="100000"/>
              </a:lnSpc>
              <a:spcBef>
                <a:spcPts val="1200"/>
              </a:spcBef>
              <a:spcAft>
                <a:spcPts val="0"/>
              </a:spcAft>
              <a:buClr>
                <a:srgbClr val="000000"/>
              </a:buClr>
              <a:buSzPts val="1800"/>
              <a:buFont typeface="Arial"/>
              <a:buNone/>
            </a:pPr>
            <a:r>
              <a:t/>
            </a:r>
            <a:endParaRPr sz="2400">
              <a:solidFill>
                <a:schemeClr val="dk1"/>
              </a:solidFill>
              <a:latin typeface="Calibri"/>
              <a:ea typeface="Calibri"/>
              <a:cs typeface="Calibri"/>
              <a:sym typeface="Calibri"/>
            </a:endParaRPr>
          </a:p>
        </p:txBody>
      </p:sp>
      <p:pic>
        <p:nvPicPr>
          <p:cNvPr descr="Başkent Freze Grup Mühendislik Arge Tasarım Ticaret Merkezi" id="657" name="Google Shape;657;p56"/>
          <p:cNvPicPr preferRelativeResize="0"/>
          <p:nvPr/>
        </p:nvPicPr>
        <p:blipFill rotWithShape="1">
          <a:blip r:embed="rId3">
            <a:alphaModFix/>
          </a:blip>
          <a:srcRect b="0" l="9451" r="0" t="13438"/>
          <a:stretch/>
        </p:blipFill>
        <p:spPr>
          <a:xfrm rot="5400000">
            <a:off x="9175261" y="1046506"/>
            <a:ext cx="2681512" cy="1441940"/>
          </a:xfrm>
          <a:prstGeom prst="rect">
            <a:avLst/>
          </a:prstGeom>
          <a:noFill/>
          <a:ln>
            <a:noFill/>
          </a:ln>
        </p:spPr>
      </p:pic>
      <p:pic>
        <p:nvPicPr>
          <p:cNvPr id="658" name="Google Shape;658;p56"/>
          <p:cNvPicPr preferRelativeResize="0"/>
          <p:nvPr/>
        </p:nvPicPr>
        <p:blipFill rotWithShape="1">
          <a:blip r:embed="rId4">
            <a:alphaModFix/>
          </a:blip>
          <a:srcRect b="0" l="0" r="0" t="0"/>
          <a:stretch/>
        </p:blipFill>
        <p:spPr>
          <a:xfrm>
            <a:off x="638180" y="2141674"/>
            <a:ext cx="2570554" cy="1285277"/>
          </a:xfrm>
          <a:prstGeom prst="rect">
            <a:avLst/>
          </a:prstGeom>
          <a:noFill/>
          <a:ln>
            <a:noFill/>
          </a:ln>
        </p:spPr>
      </p:pic>
      <p:pic>
        <p:nvPicPr>
          <p:cNvPr id="659" name="Google Shape;659;p56"/>
          <p:cNvPicPr preferRelativeResize="0"/>
          <p:nvPr/>
        </p:nvPicPr>
        <p:blipFill rotWithShape="1">
          <a:blip r:embed="rId5">
            <a:alphaModFix/>
          </a:blip>
          <a:srcRect b="0" l="0" r="0" t="0"/>
          <a:stretch/>
        </p:blipFill>
        <p:spPr>
          <a:xfrm>
            <a:off x="5566919" y="23718"/>
            <a:ext cx="2570554" cy="3512396"/>
          </a:xfrm>
          <a:prstGeom prst="rect">
            <a:avLst/>
          </a:prstGeom>
          <a:noFill/>
          <a:ln>
            <a:noFill/>
          </a:ln>
        </p:spPr>
      </p:pic>
      <p:pic>
        <p:nvPicPr>
          <p:cNvPr id="660" name="Google Shape;660;p56"/>
          <p:cNvPicPr preferRelativeResize="0"/>
          <p:nvPr/>
        </p:nvPicPr>
        <p:blipFill rotWithShape="1">
          <a:blip r:embed="rId6">
            <a:alphaModFix/>
          </a:blip>
          <a:srcRect b="0" l="0" r="0" t="0"/>
          <a:stretch/>
        </p:blipFill>
        <p:spPr>
          <a:xfrm>
            <a:off x="1035504" y="23718"/>
            <a:ext cx="3688014" cy="195437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p57"/>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66" name="Google Shape;666;p57"/>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en-US" sz="3600"/>
              <a:t>Axle shaft</a:t>
            </a:r>
            <a:endParaRPr sz="3600"/>
          </a:p>
        </p:txBody>
      </p:sp>
      <p:sp>
        <p:nvSpPr>
          <p:cNvPr id="667" name="Google Shape;667;p57"/>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68" name="Google Shape;668;p57"/>
          <p:cNvSpPr/>
          <p:nvPr/>
        </p:nvSpPr>
        <p:spPr>
          <a:xfrm>
            <a:off x="517889" y="0"/>
            <a:ext cx="11231700" cy="3557700"/>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69" name="Google Shape;669;p57"/>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https://sc04.alicdn.com/kf/Hc1b6cf0f50bc455492439611d7a5b91cJ.jpg" id="670" name="Google Shape;670;p57"/>
          <p:cNvPicPr preferRelativeResize="0"/>
          <p:nvPr/>
        </p:nvPicPr>
        <p:blipFill rotWithShape="1">
          <a:blip r:embed="rId3">
            <a:alphaModFix/>
          </a:blip>
          <a:srcRect b="4931" l="0" r="0" t="3949"/>
          <a:stretch/>
        </p:blipFill>
        <p:spPr>
          <a:xfrm>
            <a:off x="942435" y="544177"/>
            <a:ext cx="2318536" cy="2469494"/>
          </a:xfrm>
          <a:prstGeom prst="rect">
            <a:avLst/>
          </a:prstGeom>
          <a:noFill/>
          <a:ln>
            <a:noFill/>
          </a:ln>
        </p:spPr>
      </p:pic>
      <p:pic>
        <p:nvPicPr>
          <p:cNvPr descr="https://3.bp.blogspot.com/-aWGhM4CWmo8/VzAucZzfnjI/AAAAAAAAD40/kRLq_wPDESAo6ywmrabu1z2A1FI-_tQhgCK4B/s1600/Tam%2Bserbest%2Baks%2Bmili%2B%2B3.JPG" id="671" name="Google Shape;671;p57"/>
          <p:cNvPicPr preferRelativeResize="0"/>
          <p:nvPr/>
        </p:nvPicPr>
        <p:blipFill rotWithShape="1">
          <a:blip r:embed="rId4">
            <a:alphaModFix/>
          </a:blip>
          <a:srcRect b="6295" l="30723" r="0" t="5428"/>
          <a:stretch/>
        </p:blipFill>
        <p:spPr>
          <a:xfrm>
            <a:off x="4849188" y="775063"/>
            <a:ext cx="2243946" cy="1900270"/>
          </a:xfrm>
          <a:prstGeom prst="rect">
            <a:avLst/>
          </a:prstGeom>
          <a:noFill/>
          <a:ln>
            <a:noFill/>
          </a:ln>
        </p:spPr>
      </p:pic>
      <p:pic>
        <p:nvPicPr>
          <p:cNvPr descr="Mf290 Traktör Parçaları 884847m92 884847m93 Aks Mili Kullanımı Massey  Ferguson 290 Için - Buy 884847m92 884847m93 Aks Mili Için Mf 290 Traktör  Parçaları,Mil Için Massey Ferguson Traktör Parçaları,Aks Mili Için Massey  Ferguson" id="672" name="Google Shape;672;p57"/>
          <p:cNvPicPr preferRelativeResize="0"/>
          <p:nvPr/>
        </p:nvPicPr>
        <p:blipFill rotWithShape="1">
          <a:blip r:embed="rId5">
            <a:alphaModFix/>
          </a:blip>
          <a:srcRect b="11936" l="12553" r="19115" t="18982"/>
          <a:stretch/>
        </p:blipFill>
        <p:spPr>
          <a:xfrm>
            <a:off x="9412027" y="840667"/>
            <a:ext cx="1837538" cy="1977916"/>
          </a:xfrm>
          <a:prstGeom prst="rect">
            <a:avLst/>
          </a:prstGeom>
          <a:noFill/>
          <a:ln>
            <a:noFill/>
          </a:ln>
        </p:spPr>
      </p:pic>
      <p:sp>
        <p:nvSpPr>
          <p:cNvPr id="673" name="Google Shape;673;p57"/>
          <p:cNvSpPr/>
          <p:nvPr/>
        </p:nvSpPr>
        <p:spPr>
          <a:xfrm>
            <a:off x="4977450" y="3809000"/>
            <a:ext cx="6685500" cy="2558700"/>
          </a:xfrm>
          <a:prstGeom prst="rect">
            <a:avLst/>
          </a:prstGeom>
          <a:noFill/>
          <a:ln>
            <a:noFill/>
          </a:ln>
        </p:spPr>
        <p:txBody>
          <a:bodyPr anchorCtr="0" anchor="t" bIns="45700" lIns="91425" spcFirstLastPara="1" rIns="91425" wrap="square" tIns="45700">
            <a:spAutoFit/>
          </a:bodyPr>
          <a:lstStyle/>
          <a:p>
            <a:pPr indent="0" lvl="0" marL="0" rtl="0" algn="just">
              <a:lnSpc>
                <a:spcPct val="115000"/>
              </a:lnSpc>
              <a:spcBef>
                <a:spcPts val="1200"/>
              </a:spcBef>
              <a:spcAft>
                <a:spcPts val="0"/>
              </a:spcAft>
              <a:buClr>
                <a:schemeClr val="dk1"/>
              </a:buClr>
              <a:buSzPts val="1100"/>
              <a:buFont typeface="Arial"/>
              <a:buNone/>
            </a:pPr>
            <a:r>
              <a:rPr lang="en-US" sz="2400">
                <a:solidFill>
                  <a:schemeClr val="dk1"/>
                </a:solidFill>
                <a:latin typeface="Calibri"/>
                <a:ea typeface="Calibri"/>
                <a:cs typeface="Calibri"/>
                <a:sym typeface="Calibri"/>
              </a:rPr>
              <a:t>An axle shaft rotates the wheels and supports the weight of a vehicle. The axles serve to transmit driving torque to the wheel. they also maintain the position of the wheels relative to each other and to the vehicle body. Axle shafts are an integral component of practical wheeled vehicles.</a:t>
            </a:r>
            <a:endParaRPr sz="2400">
              <a:solidFill>
                <a:schemeClr val="dk1"/>
              </a:solidFill>
              <a:latin typeface="Calibri"/>
              <a:ea typeface="Calibri"/>
              <a:cs typeface="Calibri"/>
              <a:sym typeface="Calibri"/>
            </a:endParaRPr>
          </a:p>
          <a:p>
            <a:pPr indent="0" lvl="0" marL="0" marR="0" rtl="0" algn="just">
              <a:lnSpc>
                <a:spcPct val="100000"/>
              </a:lnSpc>
              <a:spcBef>
                <a:spcPts val="1200"/>
              </a:spcBef>
              <a:spcAft>
                <a:spcPts val="0"/>
              </a:spcAft>
              <a:buClr>
                <a:srgbClr val="000000"/>
              </a:buClr>
              <a:buSzPts val="1800"/>
              <a:buFont typeface="Arial"/>
              <a:buNone/>
            </a:pPr>
            <a:r>
              <a:t/>
            </a:r>
            <a:endParaRPr sz="2400">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p58"/>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9" name="Google Shape;679;p58"/>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en-US" sz="3600"/>
              <a:t>Piston</a:t>
            </a:r>
            <a:endParaRPr sz="3600"/>
          </a:p>
        </p:txBody>
      </p:sp>
      <p:sp>
        <p:nvSpPr>
          <p:cNvPr id="680" name="Google Shape;680;p58"/>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81" name="Google Shape;681;p58"/>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82" name="Google Shape;682;p58"/>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83" name="Google Shape;683;p58"/>
          <p:cNvSpPr/>
          <p:nvPr/>
        </p:nvSpPr>
        <p:spPr>
          <a:xfrm>
            <a:off x="4854844" y="3948682"/>
            <a:ext cx="6894790" cy="2308324"/>
          </a:xfrm>
          <a:prstGeom prst="rect">
            <a:avLst/>
          </a:prstGeom>
          <a:noFill/>
          <a:ln>
            <a:noFill/>
          </a:ln>
        </p:spPr>
        <p:txBody>
          <a:bodyPr anchorCtr="0" anchor="t" bIns="45700" lIns="91425" spcFirstLastPara="1" rIns="91425" wrap="square" tIns="45700">
            <a:spAutoFit/>
          </a:bodyPr>
          <a:lstStyle/>
          <a:p>
            <a:pPr indent="0" lvl="0" marL="0" rtl="0" algn="just">
              <a:lnSpc>
                <a:spcPct val="115000"/>
              </a:lnSpc>
              <a:spcBef>
                <a:spcPts val="1200"/>
              </a:spcBef>
              <a:spcAft>
                <a:spcPts val="1200"/>
              </a:spcAft>
              <a:buClr>
                <a:schemeClr val="dk1"/>
              </a:buClr>
              <a:buSzPts val="1100"/>
              <a:buFont typeface="Arial"/>
              <a:buNone/>
            </a:pPr>
            <a:r>
              <a:rPr lang="en-US" sz="2400">
                <a:solidFill>
                  <a:schemeClr val="dk1"/>
                </a:solidFill>
                <a:latin typeface="Calibri"/>
                <a:ea typeface="Calibri"/>
                <a:cs typeface="Calibri"/>
                <a:sym typeface="Calibri"/>
              </a:rPr>
              <a:t>A piston is a disc-shaped part. It is used in engines, pumps and compressors. It. It converts chemical energy into mechanical energy in motor vehicles. The piston is placed in a cylinder.</a:t>
            </a:r>
            <a:endParaRPr sz="2400">
              <a:solidFill>
                <a:schemeClr val="dk1"/>
              </a:solidFill>
              <a:latin typeface="Calibri"/>
              <a:ea typeface="Calibri"/>
              <a:cs typeface="Calibri"/>
              <a:sym typeface="Calibri"/>
            </a:endParaRPr>
          </a:p>
        </p:txBody>
      </p:sp>
      <p:pic>
        <p:nvPicPr>
          <p:cNvPr descr="Chevrolet Captiva Piston (STD) Ölçü GM Fiyatı" id="684" name="Google Shape;684;p58"/>
          <p:cNvPicPr preferRelativeResize="0"/>
          <p:nvPr/>
        </p:nvPicPr>
        <p:blipFill rotWithShape="1">
          <a:blip r:embed="rId3">
            <a:alphaModFix/>
          </a:blip>
          <a:srcRect b="15508" l="17571" r="19326" t="13848"/>
          <a:stretch/>
        </p:blipFill>
        <p:spPr>
          <a:xfrm rot="-6311686">
            <a:off x="8682972" y="1807053"/>
            <a:ext cx="1398554" cy="1579828"/>
          </a:xfrm>
          <a:prstGeom prst="rect">
            <a:avLst/>
          </a:prstGeom>
          <a:noFill/>
          <a:ln>
            <a:noFill/>
          </a:ln>
        </p:spPr>
      </p:pic>
      <p:pic>
        <p:nvPicPr>
          <p:cNvPr descr="Piston Nedir, Nasıl Çalışır? - Toyota Türkiye Blog" id="685" name="Google Shape;685;p58"/>
          <p:cNvPicPr preferRelativeResize="0"/>
          <p:nvPr/>
        </p:nvPicPr>
        <p:blipFill rotWithShape="1">
          <a:blip r:embed="rId4">
            <a:alphaModFix/>
          </a:blip>
          <a:srcRect b="0" l="0" r="10298" t="26209"/>
          <a:stretch/>
        </p:blipFill>
        <p:spPr>
          <a:xfrm>
            <a:off x="517890" y="2018664"/>
            <a:ext cx="3326352" cy="1539183"/>
          </a:xfrm>
          <a:prstGeom prst="rect">
            <a:avLst/>
          </a:prstGeom>
          <a:noFill/>
          <a:ln>
            <a:noFill/>
          </a:ln>
        </p:spPr>
      </p:pic>
      <p:pic>
        <p:nvPicPr>
          <p:cNvPr id="686" name="Google Shape;686;p58"/>
          <p:cNvPicPr preferRelativeResize="0"/>
          <p:nvPr/>
        </p:nvPicPr>
        <p:blipFill rotWithShape="1">
          <a:blip r:embed="rId5">
            <a:alphaModFix/>
          </a:blip>
          <a:srcRect b="18923" l="0" r="0" t="15183"/>
          <a:stretch/>
        </p:blipFill>
        <p:spPr>
          <a:xfrm rot="-5400000">
            <a:off x="3870112" y="1318780"/>
            <a:ext cx="2419076" cy="939786"/>
          </a:xfrm>
          <a:prstGeom prst="rect">
            <a:avLst/>
          </a:prstGeom>
          <a:noFill/>
          <a:ln>
            <a:noFill/>
          </a:ln>
        </p:spPr>
      </p:pic>
      <p:pic>
        <p:nvPicPr>
          <p:cNvPr descr="https://www.ppuk.com/wp-content/uploads/2020/09/piston-1-2.jpg" id="687" name="Google Shape;687;p58"/>
          <p:cNvPicPr preferRelativeResize="0"/>
          <p:nvPr/>
        </p:nvPicPr>
        <p:blipFill rotWithShape="1">
          <a:blip r:embed="rId6">
            <a:alphaModFix/>
          </a:blip>
          <a:srcRect b="0" l="0" r="0" t="0"/>
          <a:stretch/>
        </p:blipFill>
        <p:spPr>
          <a:xfrm>
            <a:off x="568600" y="142285"/>
            <a:ext cx="3224955" cy="1815650"/>
          </a:xfrm>
          <a:prstGeom prst="rect">
            <a:avLst/>
          </a:prstGeom>
          <a:noFill/>
          <a:ln>
            <a:noFill/>
          </a:ln>
        </p:spPr>
      </p:pic>
      <p:pic>
        <p:nvPicPr>
          <p:cNvPr descr="https://www.bilgiustam.com/resimler/bilim/motor2.jpg" id="688" name="Google Shape;688;p58"/>
          <p:cNvPicPr preferRelativeResize="0"/>
          <p:nvPr/>
        </p:nvPicPr>
        <p:blipFill rotWithShape="1">
          <a:blip r:embed="rId7">
            <a:alphaModFix/>
          </a:blip>
          <a:srcRect b="15744" l="0" r="0" t="0"/>
          <a:stretch/>
        </p:blipFill>
        <p:spPr>
          <a:xfrm>
            <a:off x="7327040" y="230691"/>
            <a:ext cx="4105275" cy="136431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p59"/>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94" name="Google Shape;694;p59"/>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en-US" sz="3600"/>
              <a:t>Piston Rod</a:t>
            </a:r>
            <a:endParaRPr sz="3600"/>
          </a:p>
        </p:txBody>
      </p:sp>
      <p:sp>
        <p:nvSpPr>
          <p:cNvPr id="695" name="Google Shape;695;p59"/>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96" name="Google Shape;696;p59"/>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97" name="Google Shape;697;p59"/>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https://encrypted-tbn0.gstatic.com/images?q=tbn:ANd9GcSQd62qNv1Im8QmnZ7AjQW0FSeYb_lr_MztGA&amp;usqp=CAU" id="698" name="Google Shape;698;p59"/>
          <p:cNvPicPr preferRelativeResize="0"/>
          <p:nvPr/>
        </p:nvPicPr>
        <p:blipFill rotWithShape="1">
          <a:blip r:embed="rId3">
            <a:alphaModFix/>
          </a:blip>
          <a:srcRect b="23689" l="0" r="0" t="8682"/>
          <a:stretch/>
        </p:blipFill>
        <p:spPr>
          <a:xfrm>
            <a:off x="885330" y="2185850"/>
            <a:ext cx="2650783" cy="1342775"/>
          </a:xfrm>
          <a:prstGeom prst="rect">
            <a:avLst/>
          </a:prstGeom>
          <a:noFill/>
          <a:ln>
            <a:noFill/>
          </a:ln>
        </p:spPr>
      </p:pic>
      <p:pic>
        <p:nvPicPr>
          <p:cNvPr id="699" name="Google Shape;699;p59"/>
          <p:cNvPicPr preferRelativeResize="0"/>
          <p:nvPr/>
        </p:nvPicPr>
        <p:blipFill rotWithShape="1">
          <a:blip r:embed="rId4">
            <a:alphaModFix/>
          </a:blip>
          <a:srcRect b="0" l="0" r="0" t="0"/>
          <a:stretch/>
        </p:blipFill>
        <p:spPr>
          <a:xfrm>
            <a:off x="8758471" y="431591"/>
            <a:ext cx="2436474" cy="2425646"/>
          </a:xfrm>
          <a:prstGeom prst="rect">
            <a:avLst/>
          </a:prstGeom>
          <a:noFill/>
          <a:ln>
            <a:noFill/>
          </a:ln>
        </p:spPr>
      </p:pic>
      <p:pic>
        <p:nvPicPr>
          <p:cNvPr id="700" name="Google Shape;700;p59"/>
          <p:cNvPicPr preferRelativeResize="0"/>
          <p:nvPr/>
        </p:nvPicPr>
        <p:blipFill rotWithShape="1">
          <a:blip r:embed="rId5">
            <a:alphaModFix/>
          </a:blip>
          <a:srcRect b="0" l="0" r="0" t="0"/>
          <a:stretch/>
        </p:blipFill>
        <p:spPr>
          <a:xfrm rot="-5400000">
            <a:off x="4529740" y="828594"/>
            <a:ext cx="3208046" cy="1900658"/>
          </a:xfrm>
          <a:prstGeom prst="rect">
            <a:avLst/>
          </a:prstGeom>
          <a:noFill/>
          <a:ln>
            <a:noFill/>
          </a:ln>
        </p:spPr>
      </p:pic>
      <p:pic>
        <p:nvPicPr>
          <p:cNvPr descr="https://encrypted-tbn0.gstatic.com/images?q=tbn:ANd9GcSlT9sxW7fNGGtj5pj6OtYsvHldhPUEkFy1pw&amp;usqp=CAU" id="701" name="Google Shape;701;p59"/>
          <p:cNvPicPr preferRelativeResize="0"/>
          <p:nvPr/>
        </p:nvPicPr>
        <p:blipFill rotWithShape="1">
          <a:blip r:embed="rId6">
            <a:alphaModFix/>
          </a:blip>
          <a:srcRect b="5689" l="2946" r="6763" t="7637"/>
          <a:stretch/>
        </p:blipFill>
        <p:spPr>
          <a:xfrm>
            <a:off x="885331" y="118343"/>
            <a:ext cx="2463646" cy="1771417"/>
          </a:xfrm>
          <a:prstGeom prst="rect">
            <a:avLst/>
          </a:prstGeom>
          <a:noFill/>
          <a:ln>
            <a:noFill/>
          </a:ln>
        </p:spPr>
      </p:pic>
      <p:sp>
        <p:nvSpPr>
          <p:cNvPr id="702" name="Google Shape;702;p59"/>
          <p:cNvSpPr/>
          <p:nvPr/>
        </p:nvSpPr>
        <p:spPr>
          <a:xfrm>
            <a:off x="4963100" y="4267150"/>
            <a:ext cx="6906900" cy="17715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400"/>
              <a:buFont typeface="Arial"/>
              <a:buNone/>
            </a:pPr>
            <a:r>
              <a:rPr lang="en-US" sz="2400">
                <a:solidFill>
                  <a:schemeClr val="dk1"/>
                </a:solidFill>
                <a:latin typeface="Calibri"/>
                <a:ea typeface="Calibri"/>
                <a:cs typeface="Calibri"/>
                <a:sym typeface="Calibri"/>
              </a:rPr>
              <a:t>A piston rod connects the piston to the crankshaft. It makes the crankshaft rotate; because it transmits the movement from the piston to the crankshaft.</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p60"/>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08" name="Google Shape;708;p60"/>
          <p:cNvSpPr txBox="1"/>
          <p:nvPr>
            <p:ph type="title"/>
          </p:nvPr>
        </p:nvSpPr>
        <p:spPr>
          <a:xfrm>
            <a:off x="517890" y="3930305"/>
            <a:ext cx="3861900" cy="2437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en-US" sz="3600"/>
              <a:t>Shaft</a:t>
            </a:r>
            <a:endParaRPr/>
          </a:p>
        </p:txBody>
      </p:sp>
      <p:sp>
        <p:nvSpPr>
          <p:cNvPr id="709" name="Google Shape;709;p60"/>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10" name="Google Shape;710;p60"/>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11" name="Google Shape;711;p60"/>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kozmetik içeren bir resim&#10;&#10;Açıklama otomatik olarak oluşturuldu" id="712" name="Google Shape;712;p60"/>
          <p:cNvPicPr preferRelativeResize="0"/>
          <p:nvPr>
            <p:ph idx="1" type="body"/>
          </p:nvPr>
        </p:nvPicPr>
        <p:blipFill rotWithShape="1">
          <a:blip r:embed="rId3">
            <a:alphaModFix/>
          </a:blip>
          <a:srcRect b="0" l="0" r="7148" t="0"/>
          <a:stretch/>
        </p:blipFill>
        <p:spPr>
          <a:xfrm>
            <a:off x="585895" y="59066"/>
            <a:ext cx="2714654" cy="1461830"/>
          </a:xfrm>
          <a:prstGeom prst="rect">
            <a:avLst/>
          </a:prstGeom>
          <a:noFill/>
          <a:ln>
            <a:noFill/>
          </a:ln>
        </p:spPr>
      </p:pic>
      <p:pic>
        <p:nvPicPr>
          <p:cNvPr id="713" name="Google Shape;713;p60"/>
          <p:cNvPicPr preferRelativeResize="0"/>
          <p:nvPr/>
        </p:nvPicPr>
        <p:blipFill rotWithShape="1">
          <a:blip r:embed="rId4">
            <a:alphaModFix/>
          </a:blip>
          <a:srcRect b="0" l="0" r="0" t="0"/>
          <a:stretch/>
        </p:blipFill>
        <p:spPr>
          <a:xfrm>
            <a:off x="9176300" y="59065"/>
            <a:ext cx="2497811" cy="1657773"/>
          </a:xfrm>
          <a:prstGeom prst="rect">
            <a:avLst/>
          </a:prstGeom>
          <a:noFill/>
          <a:ln>
            <a:noFill/>
          </a:ln>
        </p:spPr>
      </p:pic>
      <p:pic>
        <p:nvPicPr>
          <p:cNvPr descr="https://s.alicdn.com/@sc01/kf/H49f2c1df18944ebebee6c5ece1e8cd24i.png_300x300.png" id="714" name="Google Shape;714;p60"/>
          <p:cNvPicPr preferRelativeResize="0"/>
          <p:nvPr/>
        </p:nvPicPr>
        <p:blipFill rotWithShape="1">
          <a:blip r:embed="rId5">
            <a:alphaModFix/>
          </a:blip>
          <a:srcRect b="21738" l="5200" r="7386" t="14869"/>
          <a:stretch/>
        </p:blipFill>
        <p:spPr>
          <a:xfrm>
            <a:off x="4909101" y="561001"/>
            <a:ext cx="2014214" cy="1460684"/>
          </a:xfrm>
          <a:prstGeom prst="rect">
            <a:avLst/>
          </a:prstGeom>
          <a:noFill/>
          <a:ln>
            <a:noFill/>
          </a:ln>
        </p:spPr>
      </p:pic>
      <p:pic>
        <p:nvPicPr>
          <p:cNvPr descr="https://encrypted-tbn0.gstatic.com/images?q=tbn:ANd9GcSV5GM1UDgExABsJVWiWLqU9tnCGvqjfc6Rfg&amp;usqp=CAU" id="715" name="Google Shape;715;p60"/>
          <p:cNvPicPr preferRelativeResize="0"/>
          <p:nvPr/>
        </p:nvPicPr>
        <p:blipFill rotWithShape="1">
          <a:blip r:embed="rId6">
            <a:alphaModFix/>
          </a:blip>
          <a:srcRect b="21389" l="17677" r="18291" t="0"/>
          <a:stretch/>
        </p:blipFill>
        <p:spPr>
          <a:xfrm>
            <a:off x="585894" y="1716838"/>
            <a:ext cx="2533042" cy="1780047"/>
          </a:xfrm>
          <a:prstGeom prst="rect">
            <a:avLst/>
          </a:prstGeom>
          <a:noFill/>
          <a:ln>
            <a:noFill/>
          </a:ln>
        </p:spPr>
      </p:pic>
      <p:pic>
        <p:nvPicPr>
          <p:cNvPr id="716" name="Google Shape;716;p60"/>
          <p:cNvPicPr preferRelativeResize="0"/>
          <p:nvPr/>
        </p:nvPicPr>
        <p:blipFill rotWithShape="1">
          <a:blip r:embed="rId7">
            <a:alphaModFix/>
          </a:blip>
          <a:srcRect b="22299" l="12878" r="11846" t="37091"/>
          <a:stretch/>
        </p:blipFill>
        <p:spPr>
          <a:xfrm>
            <a:off x="7559039" y="2331639"/>
            <a:ext cx="2847704" cy="1097361"/>
          </a:xfrm>
          <a:prstGeom prst="rect">
            <a:avLst/>
          </a:prstGeom>
          <a:noFill/>
          <a:ln>
            <a:noFill/>
          </a:ln>
        </p:spPr>
      </p:pic>
      <p:sp>
        <p:nvSpPr>
          <p:cNvPr id="717" name="Google Shape;717;p60"/>
          <p:cNvSpPr/>
          <p:nvPr/>
        </p:nvSpPr>
        <p:spPr>
          <a:xfrm>
            <a:off x="4794371" y="4304035"/>
            <a:ext cx="7358743" cy="156966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400"/>
              <a:buFont typeface="Arial"/>
              <a:buNone/>
            </a:pPr>
            <a:r>
              <a:rPr lang="en-US" sz="2400">
                <a:solidFill>
                  <a:schemeClr val="dk1"/>
                </a:solidFill>
                <a:latin typeface="Calibri"/>
                <a:ea typeface="Calibri"/>
                <a:cs typeface="Calibri"/>
                <a:sym typeface="Calibri"/>
              </a:rPr>
              <a:t>Shafts are cylindrical shaped machine elements. They carry rotating gears, wheels and pulleys. Shafts are used to transfer power between parts.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p61"/>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23" name="Google Shape;723;p61"/>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en-US" sz="3600"/>
              <a:t>Crankshaft</a:t>
            </a:r>
            <a:endParaRPr sz="3600"/>
          </a:p>
        </p:txBody>
      </p:sp>
      <p:sp>
        <p:nvSpPr>
          <p:cNvPr id="724" name="Google Shape;724;p61"/>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25" name="Google Shape;725;p61"/>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26" name="Google Shape;726;p61"/>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727" name="Google Shape;727;p61"/>
          <p:cNvPicPr preferRelativeResize="0"/>
          <p:nvPr/>
        </p:nvPicPr>
        <p:blipFill rotWithShape="1">
          <a:blip r:embed="rId3">
            <a:alphaModFix/>
          </a:blip>
          <a:srcRect b="10842" l="9433" r="7903" t="10754"/>
          <a:stretch/>
        </p:blipFill>
        <p:spPr>
          <a:xfrm>
            <a:off x="8503652" y="46385"/>
            <a:ext cx="3105943" cy="1953214"/>
          </a:xfrm>
          <a:prstGeom prst="rect">
            <a:avLst/>
          </a:prstGeom>
          <a:noFill/>
          <a:ln>
            <a:noFill/>
          </a:ln>
        </p:spPr>
      </p:pic>
      <p:pic>
        <p:nvPicPr>
          <p:cNvPr descr="https://encrypted-tbn0.gstatic.com/images?q=tbn:ANd9GcROyGeEynh6qyVVV5UM0ZZLyMFa-y2JwaFYqw&amp;usqp=CAU" id="728" name="Google Shape;728;p61"/>
          <p:cNvPicPr preferRelativeResize="0"/>
          <p:nvPr/>
        </p:nvPicPr>
        <p:blipFill rotWithShape="1">
          <a:blip r:embed="rId4">
            <a:alphaModFix/>
          </a:blip>
          <a:srcRect b="16473" l="0" r="0" t="0"/>
          <a:stretch/>
        </p:blipFill>
        <p:spPr>
          <a:xfrm>
            <a:off x="784414" y="104554"/>
            <a:ext cx="3028957" cy="1895045"/>
          </a:xfrm>
          <a:prstGeom prst="rect">
            <a:avLst/>
          </a:prstGeom>
          <a:noFill/>
          <a:ln>
            <a:noFill/>
          </a:ln>
        </p:spPr>
      </p:pic>
      <p:pic>
        <p:nvPicPr>
          <p:cNvPr id="729" name="Google Shape;729;p61"/>
          <p:cNvPicPr preferRelativeResize="0"/>
          <p:nvPr/>
        </p:nvPicPr>
        <p:blipFill rotWithShape="1">
          <a:blip r:embed="rId5">
            <a:alphaModFix/>
          </a:blip>
          <a:srcRect b="5634" l="3637" r="0" t="0"/>
          <a:stretch/>
        </p:blipFill>
        <p:spPr>
          <a:xfrm>
            <a:off x="5068185" y="1892874"/>
            <a:ext cx="2220890" cy="1629020"/>
          </a:xfrm>
          <a:prstGeom prst="rect">
            <a:avLst/>
          </a:prstGeom>
          <a:noFill/>
          <a:ln>
            <a:noFill/>
          </a:ln>
        </p:spPr>
      </p:pic>
      <p:pic>
        <p:nvPicPr>
          <p:cNvPr descr="Krank Mili Nedir? | Tasit.com" id="730" name="Google Shape;730;p61"/>
          <p:cNvPicPr preferRelativeResize="0"/>
          <p:nvPr/>
        </p:nvPicPr>
        <p:blipFill rotWithShape="1">
          <a:blip r:embed="rId6">
            <a:alphaModFix/>
          </a:blip>
          <a:srcRect b="15785" l="2574" r="0" t="11944"/>
          <a:stretch/>
        </p:blipFill>
        <p:spPr>
          <a:xfrm>
            <a:off x="4929135" y="35742"/>
            <a:ext cx="2333728" cy="1296668"/>
          </a:xfrm>
          <a:prstGeom prst="rect">
            <a:avLst/>
          </a:prstGeom>
          <a:noFill/>
          <a:ln>
            <a:noFill/>
          </a:ln>
        </p:spPr>
      </p:pic>
      <p:sp>
        <p:nvSpPr>
          <p:cNvPr id="731" name="Google Shape;731;p61"/>
          <p:cNvSpPr/>
          <p:nvPr/>
        </p:nvSpPr>
        <p:spPr>
          <a:xfrm>
            <a:off x="4844306" y="4316542"/>
            <a:ext cx="7042894" cy="1569660"/>
          </a:xfrm>
          <a:prstGeom prst="rect">
            <a:avLst/>
          </a:prstGeom>
          <a:noFill/>
          <a:ln>
            <a:noFill/>
          </a:ln>
        </p:spPr>
        <p:txBody>
          <a:bodyPr anchorCtr="0" anchor="t" bIns="45700" lIns="91425" spcFirstLastPara="1" rIns="91425" wrap="square" tIns="45700">
            <a:spAutoFit/>
          </a:bodyPr>
          <a:lstStyle/>
          <a:p>
            <a:pPr indent="0" lvl="0" marL="0" rtl="0" algn="just">
              <a:lnSpc>
                <a:spcPct val="115000"/>
              </a:lnSpc>
              <a:spcBef>
                <a:spcPts val="1200"/>
              </a:spcBef>
              <a:spcAft>
                <a:spcPts val="1200"/>
              </a:spcAft>
              <a:buClr>
                <a:schemeClr val="dk1"/>
              </a:buClr>
              <a:buSzPts val="1100"/>
              <a:buFont typeface="Arial"/>
              <a:buNone/>
            </a:pPr>
            <a:r>
              <a:rPr lang="en-US" sz="2400">
                <a:solidFill>
                  <a:schemeClr val="dk1"/>
                </a:solidFill>
                <a:latin typeface="Calibri"/>
                <a:ea typeface="Calibri"/>
                <a:cs typeface="Calibri"/>
                <a:sym typeface="Calibri"/>
              </a:rPr>
              <a:t>Pistons produce energy; a crankshaft transfers this energy to the engine shaft. It supports the engine shaft to rotate. A crankshaft is also called a crank arm.</a:t>
            </a:r>
            <a:endParaRPr sz="2400">
              <a:solidFill>
                <a:schemeClr val="dk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p62"/>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37" name="Google Shape;737;p62"/>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en-US" sz="3600"/>
              <a:t>Camshaft</a:t>
            </a:r>
            <a:endParaRPr sz="3600"/>
          </a:p>
        </p:txBody>
      </p:sp>
      <p:sp>
        <p:nvSpPr>
          <p:cNvPr id="738" name="Google Shape;738;p62"/>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39" name="Google Shape;739;p62"/>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40" name="Google Shape;740;p62"/>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Kam mili" id="741" name="Google Shape;741;p62"/>
          <p:cNvPicPr preferRelativeResize="0"/>
          <p:nvPr/>
        </p:nvPicPr>
        <p:blipFill rotWithShape="1">
          <a:blip r:embed="rId3">
            <a:alphaModFix/>
          </a:blip>
          <a:srcRect b="0" l="0" r="0" t="0"/>
          <a:stretch/>
        </p:blipFill>
        <p:spPr>
          <a:xfrm>
            <a:off x="656818" y="2268066"/>
            <a:ext cx="3009492" cy="1289782"/>
          </a:xfrm>
          <a:prstGeom prst="rect">
            <a:avLst/>
          </a:prstGeom>
          <a:noFill/>
          <a:ln>
            <a:noFill/>
          </a:ln>
        </p:spPr>
      </p:pic>
      <p:pic>
        <p:nvPicPr>
          <p:cNvPr descr="Eksantrik mil (Kam Mili) nedir. Ne işe yarar. Nasıl Çalışır? | Makine  Eğitimi" id="742" name="Google Shape;742;p62"/>
          <p:cNvPicPr preferRelativeResize="0"/>
          <p:nvPr/>
        </p:nvPicPr>
        <p:blipFill rotWithShape="1">
          <a:blip r:embed="rId4">
            <a:alphaModFix/>
          </a:blip>
          <a:srcRect b="0" l="0" r="0" t="0"/>
          <a:stretch/>
        </p:blipFill>
        <p:spPr>
          <a:xfrm>
            <a:off x="4678518" y="143720"/>
            <a:ext cx="2619270" cy="1249190"/>
          </a:xfrm>
          <a:prstGeom prst="rect">
            <a:avLst/>
          </a:prstGeom>
          <a:noFill/>
          <a:ln>
            <a:noFill/>
          </a:ln>
        </p:spPr>
      </p:pic>
      <p:pic>
        <p:nvPicPr>
          <p:cNvPr descr="Eksantrik (Kam) Mili Nedir? Görevi Yapısı Malzemesi ve Çeşitleri" id="743" name="Google Shape;743;p62"/>
          <p:cNvPicPr preferRelativeResize="0"/>
          <p:nvPr/>
        </p:nvPicPr>
        <p:blipFill rotWithShape="1">
          <a:blip r:embed="rId5">
            <a:alphaModFix/>
          </a:blip>
          <a:srcRect b="0" l="0" r="0" t="0"/>
          <a:stretch/>
        </p:blipFill>
        <p:spPr>
          <a:xfrm>
            <a:off x="4889531" y="1881906"/>
            <a:ext cx="2197242" cy="1535618"/>
          </a:xfrm>
          <a:prstGeom prst="rect">
            <a:avLst/>
          </a:prstGeom>
          <a:noFill/>
          <a:ln>
            <a:noFill/>
          </a:ln>
        </p:spPr>
      </p:pic>
      <p:pic>
        <p:nvPicPr>
          <p:cNvPr descr="Eksantrik (Kam) Mili Nedir? Görevi Yapısı Malzemesi ve Çeşitleri" id="744" name="Google Shape;744;p62"/>
          <p:cNvPicPr preferRelativeResize="0"/>
          <p:nvPr/>
        </p:nvPicPr>
        <p:blipFill rotWithShape="1">
          <a:blip r:embed="rId6">
            <a:alphaModFix/>
          </a:blip>
          <a:srcRect b="0" l="0" r="0" t="0"/>
          <a:stretch/>
        </p:blipFill>
        <p:spPr>
          <a:xfrm>
            <a:off x="8456621" y="424565"/>
            <a:ext cx="3078562" cy="1918681"/>
          </a:xfrm>
          <a:prstGeom prst="rect">
            <a:avLst/>
          </a:prstGeom>
          <a:noFill/>
          <a:ln>
            <a:noFill/>
          </a:ln>
        </p:spPr>
      </p:pic>
      <p:pic>
        <p:nvPicPr>
          <p:cNvPr descr="Kam Mili(Ekzantrik Mili) Nedir? Nasıl Çalışır? » Bilgiustam" id="745" name="Google Shape;745;p62"/>
          <p:cNvPicPr preferRelativeResize="0"/>
          <p:nvPr/>
        </p:nvPicPr>
        <p:blipFill rotWithShape="1">
          <a:blip r:embed="rId7">
            <a:alphaModFix/>
          </a:blip>
          <a:srcRect b="0" l="0" r="0" t="0"/>
          <a:stretch/>
        </p:blipFill>
        <p:spPr>
          <a:xfrm>
            <a:off x="1268182" y="66445"/>
            <a:ext cx="1905000" cy="1905000"/>
          </a:xfrm>
          <a:prstGeom prst="rect">
            <a:avLst/>
          </a:prstGeom>
          <a:noFill/>
          <a:ln>
            <a:noFill/>
          </a:ln>
        </p:spPr>
      </p:pic>
      <p:sp>
        <p:nvSpPr>
          <p:cNvPr id="746" name="Google Shape;746;p62"/>
          <p:cNvSpPr/>
          <p:nvPr/>
        </p:nvSpPr>
        <p:spPr>
          <a:xfrm>
            <a:off x="4889525" y="4135097"/>
            <a:ext cx="6860100" cy="19050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400"/>
              <a:buFont typeface="Arial"/>
              <a:buNone/>
            </a:pPr>
            <a:r>
              <a:rPr lang="en-US" sz="2400">
                <a:solidFill>
                  <a:schemeClr val="dk1"/>
                </a:solidFill>
                <a:latin typeface="Calibri"/>
                <a:ea typeface="Calibri"/>
                <a:cs typeface="Calibri"/>
                <a:sym typeface="Calibri"/>
              </a:rPr>
              <a:t>The camshaft has egg like bulges. It ensures the balanced operation of the engine in vehicles</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63"/>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52" name="Google Shape;752;p63"/>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t>Bushing</a:t>
            </a:r>
            <a:endParaRPr b="1" sz="3600"/>
          </a:p>
        </p:txBody>
      </p:sp>
      <p:sp>
        <p:nvSpPr>
          <p:cNvPr id="753" name="Google Shape;753;p63"/>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54" name="Google Shape;754;p63"/>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55" name="Google Shape;755;p63"/>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bardak, kahve, kahvaltı, kahve makinesi içeren bir resim&#10;&#10;Açıklama otomatik olarak oluşturuldu" id="756" name="Google Shape;756;p63"/>
          <p:cNvPicPr preferRelativeResize="0"/>
          <p:nvPr/>
        </p:nvPicPr>
        <p:blipFill rotWithShape="1">
          <a:blip r:embed="rId3">
            <a:alphaModFix/>
          </a:blip>
          <a:srcRect b="0" l="0" r="0" t="0"/>
          <a:stretch/>
        </p:blipFill>
        <p:spPr>
          <a:xfrm>
            <a:off x="1419297" y="600437"/>
            <a:ext cx="4147081" cy="2356974"/>
          </a:xfrm>
          <a:prstGeom prst="rect">
            <a:avLst/>
          </a:prstGeom>
          <a:noFill/>
          <a:ln>
            <a:noFill/>
          </a:ln>
        </p:spPr>
      </p:pic>
      <p:pic>
        <p:nvPicPr>
          <p:cNvPr descr="madeni eşyalar, vida, dişli içeren bir resim&#10;&#10;Açıklama otomatik olarak oluşturuldu" id="757" name="Google Shape;757;p63"/>
          <p:cNvPicPr preferRelativeResize="0"/>
          <p:nvPr/>
        </p:nvPicPr>
        <p:blipFill rotWithShape="1">
          <a:blip r:embed="rId4">
            <a:alphaModFix/>
          </a:blip>
          <a:srcRect b="5963" l="0" r="0" t="9903"/>
          <a:stretch/>
        </p:blipFill>
        <p:spPr>
          <a:xfrm>
            <a:off x="7318502" y="0"/>
            <a:ext cx="4228838" cy="3557848"/>
          </a:xfrm>
          <a:prstGeom prst="rect">
            <a:avLst/>
          </a:prstGeom>
          <a:noFill/>
          <a:ln>
            <a:noFill/>
          </a:ln>
        </p:spPr>
      </p:pic>
      <p:sp>
        <p:nvSpPr>
          <p:cNvPr id="758" name="Google Shape;758;p63"/>
          <p:cNvSpPr/>
          <p:nvPr/>
        </p:nvSpPr>
        <p:spPr>
          <a:xfrm>
            <a:off x="4826241" y="3994764"/>
            <a:ext cx="7174511" cy="1938992"/>
          </a:xfrm>
          <a:prstGeom prst="rect">
            <a:avLst/>
          </a:prstGeom>
          <a:noFill/>
          <a:ln>
            <a:noFill/>
          </a:ln>
        </p:spPr>
        <p:txBody>
          <a:bodyPr anchorCtr="0" anchor="t" bIns="45700" lIns="91425" spcFirstLastPara="1" rIns="91425" wrap="square" tIns="45700">
            <a:spAutoFit/>
          </a:bodyPr>
          <a:lstStyle/>
          <a:p>
            <a:pPr indent="0" lvl="0" marL="0" rtl="0" algn="just">
              <a:lnSpc>
                <a:spcPct val="115000"/>
              </a:lnSpc>
              <a:spcBef>
                <a:spcPts val="1200"/>
              </a:spcBef>
              <a:spcAft>
                <a:spcPts val="1200"/>
              </a:spcAft>
              <a:buClr>
                <a:schemeClr val="dk1"/>
              </a:buClr>
              <a:buSzPts val="1100"/>
              <a:buFont typeface="Arial"/>
              <a:buNone/>
            </a:pPr>
            <a:r>
              <a:rPr lang="en-US" sz="2400">
                <a:solidFill>
                  <a:schemeClr val="dk1"/>
                </a:solidFill>
                <a:latin typeface="Calibri"/>
                <a:ea typeface="Calibri"/>
                <a:cs typeface="Calibri"/>
                <a:sym typeface="Calibri"/>
              </a:rPr>
              <a:t>A bushing is an independent plain bearing. It is inserted into a hole. Bushings provide a bearing for rotating machine elements. They eliminate the clearance between mechanical parts.</a:t>
            </a:r>
            <a:endParaRPr sz="2400">
              <a:solidFill>
                <a:schemeClr val="dk1"/>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p64"/>
          <p:cNvSpPr/>
          <p:nvPr/>
        </p:nvSpPr>
        <p:spPr>
          <a:xfrm>
            <a:off x="0" y="15151"/>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64" name="Google Shape;764;p64"/>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en-US" sz="3600"/>
              <a:t>Shaft Collar</a:t>
            </a:r>
            <a:endParaRPr sz="3600"/>
          </a:p>
        </p:txBody>
      </p:sp>
      <p:sp>
        <p:nvSpPr>
          <p:cNvPr id="765" name="Google Shape;765;p64"/>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66" name="Google Shape;766;p64"/>
          <p:cNvSpPr/>
          <p:nvPr/>
        </p:nvSpPr>
        <p:spPr>
          <a:xfrm>
            <a:off x="480127"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67" name="Google Shape;767;p64"/>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68" name="Google Shape;768;p64"/>
          <p:cNvSpPr/>
          <p:nvPr/>
        </p:nvSpPr>
        <p:spPr>
          <a:xfrm>
            <a:off x="4862925" y="4364127"/>
            <a:ext cx="6860100" cy="1882200"/>
          </a:xfrm>
          <a:prstGeom prst="rect">
            <a:avLst/>
          </a:prstGeom>
          <a:noFill/>
          <a:ln>
            <a:noFill/>
          </a:ln>
        </p:spPr>
        <p:txBody>
          <a:bodyPr anchorCtr="0" anchor="t" bIns="45700" lIns="91425" spcFirstLastPara="1" rIns="91425" wrap="square" tIns="45700">
            <a:spAutoFit/>
          </a:bodyPr>
          <a:lstStyle/>
          <a:p>
            <a:pPr indent="0" lvl="0" marL="0" rtl="0" algn="just">
              <a:lnSpc>
                <a:spcPct val="115000"/>
              </a:lnSpc>
              <a:spcBef>
                <a:spcPts val="1200"/>
              </a:spcBef>
              <a:spcAft>
                <a:spcPts val="1200"/>
              </a:spcAft>
              <a:buSzPts val="1100"/>
              <a:buNone/>
            </a:pPr>
            <a:r>
              <a:rPr lang="en-US" sz="2400">
                <a:solidFill>
                  <a:schemeClr val="dk1"/>
                </a:solidFill>
                <a:latin typeface="Calibri"/>
                <a:ea typeface="Calibri"/>
                <a:cs typeface="Calibri"/>
                <a:sym typeface="Calibri"/>
              </a:rPr>
              <a:t>Shaft collars are ring-shaped plastic or metal devices. They hold motor components, gear assemblies, sprockets, and bearings in place. They clamp around a shaft.</a:t>
            </a:r>
            <a:endParaRPr sz="2400">
              <a:solidFill>
                <a:schemeClr val="dk1"/>
              </a:solidFill>
              <a:latin typeface="Calibri"/>
              <a:ea typeface="Calibri"/>
              <a:cs typeface="Calibri"/>
              <a:sym typeface="Calibri"/>
            </a:endParaRPr>
          </a:p>
        </p:txBody>
      </p:sp>
      <p:pic>
        <p:nvPicPr>
          <p:cNvPr descr="DIN 705 Form A Ayar Bileziği | CivataSomun" id="769" name="Google Shape;769;p64"/>
          <p:cNvPicPr preferRelativeResize="0"/>
          <p:nvPr/>
        </p:nvPicPr>
        <p:blipFill rotWithShape="1">
          <a:blip r:embed="rId3">
            <a:alphaModFix/>
          </a:blip>
          <a:srcRect b="0" l="0" r="0" t="0"/>
          <a:stretch/>
        </p:blipFill>
        <p:spPr>
          <a:xfrm>
            <a:off x="1321886" y="800262"/>
            <a:ext cx="2074063" cy="2099989"/>
          </a:xfrm>
          <a:prstGeom prst="rect">
            <a:avLst/>
          </a:prstGeom>
          <a:noFill/>
          <a:ln>
            <a:noFill/>
          </a:ln>
        </p:spPr>
      </p:pic>
      <p:pic>
        <p:nvPicPr>
          <p:cNvPr descr="GN 705 Ayar bilezikleri | Elesa+Ganter" id="770" name="Google Shape;770;p64"/>
          <p:cNvPicPr preferRelativeResize="0"/>
          <p:nvPr/>
        </p:nvPicPr>
        <p:blipFill rotWithShape="1">
          <a:blip r:embed="rId4">
            <a:alphaModFix/>
          </a:blip>
          <a:srcRect b="12846" l="18569" r="9311" t="13044"/>
          <a:stretch/>
        </p:blipFill>
        <p:spPr>
          <a:xfrm>
            <a:off x="4037413" y="600453"/>
            <a:ext cx="2371809" cy="2437244"/>
          </a:xfrm>
          <a:prstGeom prst="rect">
            <a:avLst/>
          </a:prstGeom>
          <a:noFill/>
          <a:ln>
            <a:noFill/>
          </a:ln>
        </p:spPr>
      </p:pic>
      <p:pic>
        <p:nvPicPr>
          <p:cNvPr descr="GN 705 Ayar bilezikleri | Elesa+Ganter" id="771" name="Google Shape;771;p64"/>
          <p:cNvPicPr preferRelativeResize="0"/>
          <p:nvPr/>
        </p:nvPicPr>
        <p:blipFill rotWithShape="1">
          <a:blip r:embed="rId5">
            <a:alphaModFix/>
          </a:blip>
          <a:srcRect b="12012" l="0" r="978" t="11766"/>
          <a:stretch/>
        </p:blipFill>
        <p:spPr>
          <a:xfrm>
            <a:off x="6541039" y="127515"/>
            <a:ext cx="4811343" cy="344548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9"/>
          <p:cNvSpPr/>
          <p:nvPr/>
        </p:nvSpPr>
        <p:spPr>
          <a:xfrm>
            <a:off x="1"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67" name="Google Shape;167;p29"/>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b="1" lang="en-US"/>
              <a:t>Straight Roller Bearings</a:t>
            </a:r>
            <a:endParaRPr sz="3600"/>
          </a:p>
        </p:txBody>
      </p:sp>
      <p:sp>
        <p:nvSpPr>
          <p:cNvPr id="168" name="Google Shape;168;p29"/>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69" name="Google Shape;169;p29"/>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70" name="Google Shape;170;p29"/>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71" name="Google Shape;171;p29"/>
          <p:cNvSpPr/>
          <p:nvPr/>
        </p:nvSpPr>
        <p:spPr>
          <a:xfrm>
            <a:off x="4862925" y="4179450"/>
            <a:ext cx="6860100" cy="24372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200"/>
              </a:spcBef>
              <a:spcAft>
                <a:spcPts val="1200"/>
              </a:spcAft>
              <a:buSzPts val="1100"/>
              <a:buNone/>
            </a:pPr>
            <a:r>
              <a:rPr lang="en-US" sz="2400">
                <a:solidFill>
                  <a:schemeClr val="dk1"/>
                </a:solidFill>
                <a:latin typeface="Calibri"/>
                <a:ea typeface="Calibri"/>
                <a:cs typeface="Calibri"/>
                <a:sym typeface="Calibri"/>
              </a:rPr>
              <a:t>Straight roller bearings can be found in applications like conveyor-belt rollers to hold heavy radial loads. These bearings run in cylindrical raceways. They have low-friction, high-radial load capacity, and high-speed capability.</a:t>
            </a:r>
            <a:endParaRPr b="0" i="0" sz="2400" u="none" cap="none" strike="noStrike">
              <a:solidFill>
                <a:schemeClr val="dk1"/>
              </a:solidFill>
              <a:latin typeface="Calibri"/>
              <a:ea typeface="Calibri"/>
              <a:cs typeface="Calibri"/>
              <a:sym typeface="Calibri"/>
            </a:endParaRPr>
          </a:p>
        </p:txBody>
      </p:sp>
      <p:pic>
        <p:nvPicPr>
          <p:cNvPr descr="SİLİNDİRİK MAKARALI RULMANLAR | ART Rulman" id="172" name="Google Shape;172;p29"/>
          <p:cNvPicPr preferRelativeResize="0"/>
          <p:nvPr/>
        </p:nvPicPr>
        <p:blipFill rotWithShape="1">
          <a:blip r:embed="rId3">
            <a:alphaModFix/>
          </a:blip>
          <a:srcRect b="0" l="0" r="0" t="0"/>
          <a:stretch/>
        </p:blipFill>
        <p:spPr>
          <a:xfrm>
            <a:off x="4261073" y="0"/>
            <a:ext cx="3669854" cy="3440488"/>
          </a:xfrm>
          <a:prstGeom prst="rect">
            <a:avLst/>
          </a:prstGeom>
          <a:noFill/>
          <a:ln>
            <a:noFill/>
          </a:ln>
        </p:spPr>
      </p:pic>
      <p:pic>
        <p:nvPicPr>
          <p:cNvPr descr="Silindirik Makaralı Rulmanlar - NUB Serisi" id="173" name="Google Shape;173;p29"/>
          <p:cNvPicPr preferRelativeResize="0"/>
          <p:nvPr/>
        </p:nvPicPr>
        <p:blipFill rotWithShape="1">
          <a:blip r:embed="rId4">
            <a:alphaModFix/>
          </a:blip>
          <a:srcRect b="0" l="0" r="0" t="0"/>
          <a:stretch/>
        </p:blipFill>
        <p:spPr>
          <a:xfrm>
            <a:off x="7551003" y="408372"/>
            <a:ext cx="4173744" cy="2650375"/>
          </a:xfrm>
          <a:prstGeom prst="rect">
            <a:avLst/>
          </a:prstGeom>
          <a:noFill/>
          <a:ln>
            <a:noFill/>
          </a:ln>
        </p:spPr>
      </p:pic>
      <p:pic>
        <p:nvPicPr>
          <p:cNvPr descr="Silindirik Makaralı Rulmanlar | Schaeffler Türkiye" id="174" name="Google Shape;174;p29"/>
          <p:cNvPicPr preferRelativeResize="0"/>
          <p:nvPr/>
        </p:nvPicPr>
        <p:blipFill rotWithShape="1">
          <a:blip r:embed="rId5">
            <a:alphaModFix/>
          </a:blip>
          <a:srcRect b="14428" l="32731" r="36213" t="14429"/>
          <a:stretch/>
        </p:blipFill>
        <p:spPr>
          <a:xfrm>
            <a:off x="1342222" y="-1"/>
            <a:ext cx="2760955" cy="3557849"/>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p65"/>
          <p:cNvSpPr/>
          <p:nvPr/>
        </p:nvSpPr>
        <p:spPr>
          <a:xfrm>
            <a:off x="0" y="15151"/>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77" name="Google Shape;777;p65"/>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en-US" sz="3600"/>
              <a:t>Shaft Spacer</a:t>
            </a:r>
            <a:endParaRPr sz="3600"/>
          </a:p>
        </p:txBody>
      </p:sp>
      <p:sp>
        <p:nvSpPr>
          <p:cNvPr id="778" name="Google Shape;778;p65"/>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79" name="Google Shape;779;p65"/>
          <p:cNvSpPr/>
          <p:nvPr/>
        </p:nvSpPr>
        <p:spPr>
          <a:xfrm>
            <a:off x="480127"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80" name="Google Shape;780;p65"/>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81" name="Google Shape;781;p65"/>
          <p:cNvSpPr/>
          <p:nvPr/>
        </p:nvSpPr>
        <p:spPr>
          <a:xfrm>
            <a:off x="4851775" y="4229123"/>
            <a:ext cx="6860100" cy="1839600"/>
          </a:xfrm>
          <a:prstGeom prst="rect">
            <a:avLst/>
          </a:prstGeom>
          <a:noFill/>
          <a:ln>
            <a:noFill/>
          </a:ln>
        </p:spPr>
        <p:txBody>
          <a:bodyPr anchorCtr="0" anchor="t" bIns="45700" lIns="91425" spcFirstLastPara="1" rIns="91425" wrap="square" tIns="45700">
            <a:spAutoFit/>
          </a:bodyPr>
          <a:lstStyle/>
          <a:p>
            <a:pPr indent="0" lvl="0" marL="0" rtl="0" algn="just">
              <a:lnSpc>
                <a:spcPct val="115000"/>
              </a:lnSpc>
              <a:spcBef>
                <a:spcPts val="1200"/>
              </a:spcBef>
              <a:spcAft>
                <a:spcPts val="1200"/>
              </a:spcAft>
              <a:buSzPts val="1100"/>
              <a:buNone/>
            </a:pPr>
            <a:r>
              <a:rPr lang="en-US" sz="2400">
                <a:solidFill>
                  <a:schemeClr val="dk1"/>
                </a:solidFill>
                <a:latin typeface="Calibri"/>
                <a:ea typeface="Calibri"/>
                <a:cs typeface="Calibri"/>
                <a:sym typeface="Calibri"/>
              </a:rPr>
              <a:t>A shaft spacer is like a shaft collar. It controls the relative position between two machine elements.  A shaft spacer ​is slid over the shaft against the machine element that is to be positioned.</a:t>
            </a:r>
            <a:endParaRPr sz="2400">
              <a:solidFill>
                <a:schemeClr val="dk1"/>
              </a:solidFill>
              <a:latin typeface="Calibri"/>
              <a:ea typeface="Calibri"/>
              <a:cs typeface="Calibri"/>
              <a:sym typeface="Calibri"/>
            </a:endParaRPr>
          </a:p>
        </p:txBody>
      </p:sp>
      <p:pic>
        <p:nvPicPr>
          <p:cNvPr descr="Jims - Motor Sprocket Shaft Spacer Kit for Harley 1955-65 Panhead -  24029-KIT | eBay" id="782" name="Google Shape;782;p65"/>
          <p:cNvPicPr preferRelativeResize="0"/>
          <p:nvPr/>
        </p:nvPicPr>
        <p:blipFill rotWithShape="1">
          <a:blip r:embed="rId3">
            <a:alphaModFix/>
          </a:blip>
          <a:srcRect b="0" l="0" r="0" t="0"/>
          <a:stretch/>
        </p:blipFill>
        <p:spPr>
          <a:xfrm>
            <a:off x="896166" y="221704"/>
            <a:ext cx="3813600" cy="3114440"/>
          </a:xfrm>
          <a:prstGeom prst="rect">
            <a:avLst/>
          </a:prstGeom>
          <a:noFill/>
          <a:ln>
            <a:noFill/>
          </a:ln>
        </p:spPr>
      </p:pic>
      <p:pic>
        <p:nvPicPr>
          <p:cNvPr descr="TennantTrue Shaft Spacer - 1.125 OD x 0.75 ID x 0.125 in | PN: 621471" id="783" name="Google Shape;783;p65"/>
          <p:cNvPicPr preferRelativeResize="0"/>
          <p:nvPr/>
        </p:nvPicPr>
        <p:blipFill rotWithShape="1">
          <a:blip r:embed="rId4">
            <a:alphaModFix/>
          </a:blip>
          <a:srcRect b="32810" l="28939" r="27498" t="27712"/>
          <a:stretch/>
        </p:blipFill>
        <p:spPr>
          <a:xfrm>
            <a:off x="5487543" y="628804"/>
            <a:ext cx="2240034" cy="1839632"/>
          </a:xfrm>
          <a:prstGeom prst="rect">
            <a:avLst/>
          </a:prstGeom>
          <a:noFill/>
          <a:ln>
            <a:noFill/>
          </a:ln>
        </p:spPr>
      </p:pic>
      <p:pic>
        <p:nvPicPr>
          <p:cNvPr descr="Crank Shaft Spacer N M 91nh6b306aa High Quality - Buy Crank Shaft Spacer N  M 91nh6b306aa New Holland Tractor Spare Parts India,Tractor Spare Parts  India Manufacturer Supplier Genuine Aftermarket High Quality  Exporters,Tractor" id="784" name="Google Shape;784;p65"/>
          <p:cNvPicPr preferRelativeResize="0"/>
          <p:nvPr/>
        </p:nvPicPr>
        <p:blipFill rotWithShape="1">
          <a:blip r:embed="rId5">
            <a:alphaModFix/>
          </a:blip>
          <a:srcRect b="23725" l="22099" r="11971" t="19258"/>
          <a:stretch/>
        </p:blipFill>
        <p:spPr>
          <a:xfrm>
            <a:off x="8528632" y="616086"/>
            <a:ext cx="2442245" cy="211206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p66"/>
          <p:cNvSpPr/>
          <p:nvPr/>
        </p:nvSpPr>
        <p:spPr>
          <a:xfrm>
            <a:off x="0" y="15151"/>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90" name="Google Shape;790;p66"/>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t>Milling Arbor</a:t>
            </a:r>
            <a:endParaRPr b="1" sz="3600"/>
          </a:p>
        </p:txBody>
      </p:sp>
      <p:sp>
        <p:nvSpPr>
          <p:cNvPr id="791" name="Google Shape;791;p66"/>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92" name="Google Shape;792;p66"/>
          <p:cNvSpPr/>
          <p:nvPr/>
        </p:nvSpPr>
        <p:spPr>
          <a:xfrm>
            <a:off x="480127"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93" name="Google Shape;793;p66"/>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94" name="Google Shape;794;p66"/>
          <p:cNvSpPr/>
          <p:nvPr/>
        </p:nvSpPr>
        <p:spPr>
          <a:xfrm>
            <a:off x="4889525" y="4135099"/>
            <a:ext cx="6860100" cy="2194500"/>
          </a:xfrm>
          <a:prstGeom prst="rect">
            <a:avLst/>
          </a:prstGeom>
          <a:noFill/>
          <a:ln>
            <a:noFill/>
          </a:ln>
        </p:spPr>
        <p:txBody>
          <a:bodyPr anchorCtr="0" anchor="t" bIns="45700" lIns="91425" spcFirstLastPara="1" rIns="91425" wrap="square" tIns="45700">
            <a:spAutoFit/>
          </a:bodyPr>
          <a:lstStyle/>
          <a:p>
            <a:pPr indent="0" lvl="0" marL="0" rtl="0" algn="just">
              <a:lnSpc>
                <a:spcPct val="115000"/>
              </a:lnSpc>
              <a:spcBef>
                <a:spcPts val="1200"/>
              </a:spcBef>
              <a:spcAft>
                <a:spcPts val="1200"/>
              </a:spcAft>
              <a:buSzPts val="1100"/>
              <a:buNone/>
            </a:pPr>
            <a:r>
              <a:rPr lang="en-US" sz="2400">
                <a:solidFill>
                  <a:schemeClr val="dk1"/>
                </a:solidFill>
                <a:latin typeface="Calibri"/>
                <a:ea typeface="Calibri"/>
                <a:cs typeface="Calibri"/>
                <a:sym typeface="Calibri"/>
              </a:rPr>
              <a:t>A milling arbor is a tool holder for a milling machine. Milling arbors hold rotating milling cutters rigidly. They are mounted on the spindle. They transmit the rotary motion and torque of the spindle to the cutting tool.</a:t>
            </a:r>
            <a:endParaRPr sz="2400">
              <a:solidFill>
                <a:schemeClr val="dk1"/>
              </a:solidFill>
              <a:latin typeface="Calibri"/>
              <a:ea typeface="Calibri"/>
              <a:cs typeface="Calibri"/>
              <a:sym typeface="Calibri"/>
            </a:endParaRPr>
          </a:p>
        </p:txBody>
      </p:sp>
      <p:pic>
        <p:nvPicPr>
          <p:cNvPr descr="Side Mill Arbor" id="795" name="Google Shape;795;p66"/>
          <p:cNvPicPr preferRelativeResize="0"/>
          <p:nvPr/>
        </p:nvPicPr>
        <p:blipFill rotWithShape="1">
          <a:blip r:embed="rId3">
            <a:alphaModFix/>
          </a:blip>
          <a:srcRect b="25338" l="12612" r="13209" t="25059"/>
          <a:stretch/>
        </p:blipFill>
        <p:spPr>
          <a:xfrm>
            <a:off x="824753" y="432924"/>
            <a:ext cx="6123888" cy="1795728"/>
          </a:xfrm>
          <a:prstGeom prst="rect">
            <a:avLst/>
          </a:prstGeom>
          <a:noFill/>
          <a:ln>
            <a:noFill/>
          </a:ln>
        </p:spPr>
      </p:pic>
      <p:pic>
        <p:nvPicPr>
          <p:cNvPr descr="Face Mill A Type" id="796" name="Google Shape;796;p66"/>
          <p:cNvPicPr preferRelativeResize="0"/>
          <p:nvPr/>
        </p:nvPicPr>
        <p:blipFill rotWithShape="1">
          <a:blip r:embed="rId4">
            <a:alphaModFix/>
          </a:blip>
          <a:srcRect b="0" l="0" r="0" t="0"/>
          <a:stretch/>
        </p:blipFill>
        <p:spPr>
          <a:xfrm>
            <a:off x="7901506" y="385326"/>
            <a:ext cx="3017506" cy="281633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p67"/>
          <p:cNvSpPr/>
          <p:nvPr/>
        </p:nvSpPr>
        <p:spPr>
          <a:xfrm>
            <a:off x="0" y="15151"/>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02" name="Google Shape;802;p67"/>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US"/>
              <a:t>Clamping Nut</a:t>
            </a:r>
            <a:endParaRPr/>
          </a:p>
        </p:txBody>
      </p:sp>
      <p:sp>
        <p:nvSpPr>
          <p:cNvPr id="803" name="Google Shape;803;p67"/>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04" name="Google Shape;804;p67"/>
          <p:cNvSpPr/>
          <p:nvPr/>
        </p:nvSpPr>
        <p:spPr>
          <a:xfrm>
            <a:off x="480127"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05" name="Google Shape;805;p67"/>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06" name="Google Shape;806;p67"/>
          <p:cNvSpPr/>
          <p:nvPr/>
        </p:nvSpPr>
        <p:spPr>
          <a:xfrm>
            <a:off x="4776000" y="4364127"/>
            <a:ext cx="6860100" cy="1882200"/>
          </a:xfrm>
          <a:prstGeom prst="rect">
            <a:avLst/>
          </a:prstGeom>
          <a:noFill/>
          <a:ln>
            <a:noFill/>
          </a:ln>
        </p:spPr>
        <p:txBody>
          <a:bodyPr anchorCtr="0" anchor="t" bIns="45700" lIns="91425" spcFirstLastPara="1" rIns="91425" wrap="square" tIns="45700">
            <a:spAutoFit/>
          </a:bodyPr>
          <a:lstStyle/>
          <a:p>
            <a:pPr indent="0" lvl="0" marL="0" rtl="0" algn="just">
              <a:lnSpc>
                <a:spcPct val="115000"/>
              </a:lnSpc>
              <a:spcBef>
                <a:spcPts val="1200"/>
              </a:spcBef>
              <a:spcAft>
                <a:spcPts val="1200"/>
              </a:spcAft>
              <a:buSzPts val="1100"/>
              <a:buNone/>
            </a:pPr>
            <a:r>
              <a:rPr lang="en-US" sz="2400">
                <a:solidFill>
                  <a:schemeClr val="dk1"/>
                </a:solidFill>
                <a:latin typeface="Calibri"/>
                <a:ea typeface="Calibri"/>
                <a:cs typeface="Calibri"/>
                <a:sym typeface="Calibri"/>
              </a:rPr>
              <a:t>Clamping nuts are used for fixing rotating parts and reversible shafts. The compact construction ensures a safe function. They allow quick installation using a face wrench.</a:t>
            </a:r>
            <a:endParaRPr sz="2400">
              <a:solidFill>
                <a:schemeClr val="dk1"/>
              </a:solidFill>
              <a:latin typeface="Calibri"/>
              <a:ea typeface="Calibri"/>
              <a:cs typeface="Calibri"/>
              <a:sym typeface="Calibri"/>
            </a:endParaRPr>
          </a:p>
        </p:txBody>
      </p:sp>
      <p:pic>
        <p:nvPicPr>
          <p:cNvPr descr="Clamping Nuts &amp; Wrench Series" id="807" name="Google Shape;807;p67"/>
          <p:cNvPicPr preferRelativeResize="0"/>
          <p:nvPr/>
        </p:nvPicPr>
        <p:blipFill rotWithShape="1">
          <a:blip r:embed="rId3">
            <a:alphaModFix/>
          </a:blip>
          <a:srcRect b="28446" l="44651" r="11795" t="32838"/>
          <a:stretch/>
        </p:blipFill>
        <p:spPr>
          <a:xfrm>
            <a:off x="3460375" y="611793"/>
            <a:ext cx="4180129" cy="1629383"/>
          </a:xfrm>
          <a:prstGeom prst="rect">
            <a:avLst/>
          </a:prstGeom>
          <a:noFill/>
          <a:ln>
            <a:noFill/>
          </a:ln>
        </p:spPr>
      </p:pic>
      <p:pic>
        <p:nvPicPr>
          <p:cNvPr descr="Clamping Nuts" id="808" name="Google Shape;808;p67"/>
          <p:cNvPicPr preferRelativeResize="0"/>
          <p:nvPr/>
        </p:nvPicPr>
        <p:blipFill rotWithShape="1">
          <a:blip r:embed="rId4">
            <a:alphaModFix/>
          </a:blip>
          <a:srcRect b="2122" l="22034" r="23373" t="6647"/>
          <a:stretch/>
        </p:blipFill>
        <p:spPr>
          <a:xfrm>
            <a:off x="8265458" y="268941"/>
            <a:ext cx="2635623" cy="2930995"/>
          </a:xfrm>
          <a:prstGeom prst="rect">
            <a:avLst/>
          </a:prstGeom>
          <a:noFill/>
          <a:ln>
            <a:noFill/>
          </a:ln>
        </p:spPr>
      </p:pic>
      <p:pic>
        <p:nvPicPr>
          <p:cNvPr descr="ER25 Clamping Nuts, Metal Collet Nut Chuck Holder Lathe Machine Tools  Dynamic Balancing Nut Extras Swapping Precision Collets (M32×1.5-White) for  Industrial Machine - - Amazon.com" id="809" name="Google Shape;809;p67"/>
          <p:cNvPicPr preferRelativeResize="0"/>
          <p:nvPr/>
        </p:nvPicPr>
        <p:blipFill rotWithShape="1">
          <a:blip r:embed="rId5">
            <a:alphaModFix/>
          </a:blip>
          <a:srcRect b="0" l="0" r="0" t="0"/>
          <a:stretch/>
        </p:blipFill>
        <p:spPr>
          <a:xfrm>
            <a:off x="912976" y="561485"/>
            <a:ext cx="2114550" cy="21621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sp>
        <p:nvSpPr>
          <p:cNvPr id="814" name="Google Shape;814;p68"/>
          <p:cNvSpPr/>
          <p:nvPr/>
        </p:nvSpPr>
        <p:spPr>
          <a:xfrm>
            <a:off x="0" y="15151"/>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15" name="Google Shape;815;p68"/>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US"/>
              <a:t>Pull Stud</a:t>
            </a:r>
            <a:endParaRPr b="1"/>
          </a:p>
        </p:txBody>
      </p:sp>
      <p:sp>
        <p:nvSpPr>
          <p:cNvPr id="816" name="Google Shape;816;p68"/>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17" name="Google Shape;817;p68"/>
          <p:cNvSpPr/>
          <p:nvPr/>
        </p:nvSpPr>
        <p:spPr>
          <a:xfrm>
            <a:off x="480127"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18" name="Google Shape;818;p68"/>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19" name="Google Shape;819;p68"/>
          <p:cNvSpPr/>
          <p:nvPr/>
        </p:nvSpPr>
        <p:spPr>
          <a:xfrm>
            <a:off x="4775990" y="4364116"/>
            <a:ext cx="6860103" cy="2000507"/>
          </a:xfrm>
          <a:prstGeom prst="rect">
            <a:avLst/>
          </a:prstGeom>
          <a:noFill/>
          <a:ln>
            <a:noFill/>
          </a:ln>
        </p:spPr>
        <p:txBody>
          <a:bodyPr anchorCtr="0" anchor="t" bIns="45700" lIns="91425" spcFirstLastPara="1" rIns="91425" wrap="square" tIns="45700">
            <a:spAutoFit/>
          </a:bodyPr>
          <a:lstStyle/>
          <a:p>
            <a:pPr indent="0" lvl="0" marL="0" rtl="0" algn="just">
              <a:lnSpc>
                <a:spcPct val="115000"/>
              </a:lnSpc>
              <a:spcBef>
                <a:spcPts val="1200"/>
              </a:spcBef>
              <a:spcAft>
                <a:spcPts val="1200"/>
              </a:spcAft>
              <a:buSzPts val="1100"/>
              <a:buNone/>
            </a:pPr>
            <a:r>
              <a:rPr lang="en-US" sz="2400">
                <a:solidFill>
                  <a:schemeClr val="dk1"/>
                </a:solidFill>
                <a:latin typeface="Calibri"/>
                <a:ea typeface="Calibri"/>
                <a:cs typeface="Calibri"/>
                <a:sym typeface="Calibri"/>
              </a:rPr>
              <a:t>Pull studs are the link between the machine drawbar and the tool holder. They are used in the milling process.</a:t>
            </a:r>
            <a:endParaRPr sz="2400">
              <a:solidFill>
                <a:schemeClr val="dk1"/>
              </a:solidFill>
              <a:latin typeface="Calibri"/>
              <a:ea typeface="Calibri"/>
              <a:cs typeface="Calibri"/>
              <a:sym typeface="Calibri"/>
            </a:endParaRPr>
          </a:p>
        </p:txBody>
      </p:sp>
      <p:pic>
        <p:nvPicPr>
          <p:cNvPr descr="Pull Stud at Rs 400/1 nos | पुल स्टड - Krishna Tools, Faridabad | ID:  9513207891" id="820" name="Google Shape;820;p68"/>
          <p:cNvPicPr preferRelativeResize="0"/>
          <p:nvPr/>
        </p:nvPicPr>
        <p:blipFill rotWithShape="1">
          <a:blip r:embed="rId3">
            <a:alphaModFix/>
          </a:blip>
          <a:srcRect b="0" l="0" r="0" t="0"/>
          <a:stretch/>
        </p:blipFill>
        <p:spPr>
          <a:xfrm>
            <a:off x="7168448" y="865848"/>
            <a:ext cx="3028950" cy="1514475"/>
          </a:xfrm>
          <a:prstGeom prst="rect">
            <a:avLst/>
          </a:prstGeom>
          <a:noFill/>
          <a:ln>
            <a:noFill/>
          </a:ln>
        </p:spPr>
      </p:pic>
      <p:pic>
        <p:nvPicPr>
          <p:cNvPr descr="Pullstud Bolts | BIG KAISER" id="821" name="Google Shape;821;p68"/>
          <p:cNvPicPr preferRelativeResize="0"/>
          <p:nvPr/>
        </p:nvPicPr>
        <p:blipFill rotWithShape="1">
          <a:blip r:embed="rId4">
            <a:alphaModFix/>
          </a:blip>
          <a:srcRect b="0" l="0" r="0" t="0"/>
          <a:stretch/>
        </p:blipFill>
        <p:spPr>
          <a:xfrm>
            <a:off x="4813835" y="591028"/>
            <a:ext cx="2114550" cy="2162175"/>
          </a:xfrm>
          <a:prstGeom prst="rect">
            <a:avLst/>
          </a:prstGeom>
          <a:noFill/>
          <a:ln>
            <a:noFill/>
          </a:ln>
        </p:spPr>
      </p:pic>
      <p:pic>
        <p:nvPicPr>
          <p:cNvPr descr="EMCO F1CNC BT30 Pull stud|Autodesk Online Gallery" id="822" name="Google Shape;822;p68"/>
          <p:cNvPicPr preferRelativeResize="0"/>
          <p:nvPr/>
        </p:nvPicPr>
        <p:blipFill rotWithShape="1">
          <a:blip r:embed="rId5">
            <a:alphaModFix/>
          </a:blip>
          <a:srcRect b="0" l="0" r="0" t="0"/>
          <a:stretch/>
        </p:blipFill>
        <p:spPr>
          <a:xfrm>
            <a:off x="918276" y="498275"/>
            <a:ext cx="2936547" cy="2897566"/>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sp>
        <p:nvSpPr>
          <p:cNvPr id="827" name="Google Shape;827;p69"/>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28" name="Google Shape;828;p69"/>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t>Brake Disc</a:t>
            </a:r>
            <a:endParaRPr/>
          </a:p>
        </p:txBody>
      </p:sp>
      <p:sp>
        <p:nvSpPr>
          <p:cNvPr id="829" name="Google Shape;829;p69"/>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30" name="Google Shape;830;p69"/>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31" name="Google Shape;831;p69"/>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FİAT 55 46-60 56 FREN DİSKİ KOMPLE (3 BALATA 1 SAÇ) ( 5129475 ) Traktör  Yedek Parçaları" id="832" name="Google Shape;832;p69"/>
          <p:cNvPicPr preferRelativeResize="0"/>
          <p:nvPr/>
        </p:nvPicPr>
        <p:blipFill rotWithShape="1">
          <a:blip r:embed="rId3">
            <a:alphaModFix/>
          </a:blip>
          <a:srcRect b="6575" l="7224" r="10095" t="6662"/>
          <a:stretch/>
        </p:blipFill>
        <p:spPr>
          <a:xfrm>
            <a:off x="531213" y="653142"/>
            <a:ext cx="3056709" cy="2344678"/>
          </a:xfrm>
          <a:prstGeom prst="rect">
            <a:avLst/>
          </a:prstGeom>
          <a:noFill/>
          <a:ln>
            <a:noFill/>
          </a:ln>
        </p:spPr>
      </p:pic>
      <p:pic>
        <p:nvPicPr>
          <p:cNvPr descr="Fren Disk Ayırması Hema 3855-5875 Döküm | Sayar Otomotiv Oto - Traktör  Yedek Parça Ticareti" id="833" name="Google Shape;833;p69"/>
          <p:cNvPicPr preferRelativeResize="0"/>
          <p:nvPr/>
        </p:nvPicPr>
        <p:blipFill rotWithShape="1">
          <a:blip r:embed="rId4">
            <a:alphaModFix/>
          </a:blip>
          <a:srcRect b="0" l="11723" r="12200" t="0"/>
          <a:stretch/>
        </p:blipFill>
        <p:spPr>
          <a:xfrm>
            <a:off x="9692641" y="542611"/>
            <a:ext cx="1881051" cy="2472626"/>
          </a:xfrm>
          <a:prstGeom prst="rect">
            <a:avLst/>
          </a:prstGeom>
          <a:noFill/>
          <a:ln>
            <a:noFill/>
          </a:ln>
        </p:spPr>
      </p:pic>
      <p:sp>
        <p:nvSpPr>
          <p:cNvPr id="834" name="Google Shape;834;p69"/>
          <p:cNvSpPr/>
          <p:nvPr/>
        </p:nvSpPr>
        <p:spPr>
          <a:xfrm>
            <a:off x="4875211" y="4135106"/>
            <a:ext cx="6835552" cy="193899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400"/>
              <a:buFont typeface="Arial"/>
              <a:buNone/>
            </a:pPr>
            <a:r>
              <a:rPr lang="en-US" sz="2400">
                <a:solidFill>
                  <a:schemeClr val="dk1"/>
                </a:solidFill>
                <a:latin typeface="Calibri"/>
                <a:ea typeface="Calibri"/>
                <a:cs typeface="Calibri"/>
                <a:sym typeface="Calibri"/>
              </a:rPr>
              <a:t>A brake disc is a type of brake. The brake disc is in the brake system of vehicles and provides controlled deceleration. Hydraulically actuated disc brakes are the most used form of brake for motor vehicles.</a:t>
            </a:r>
            <a:endParaRPr b="0" i="0" sz="1400" u="none" cap="none" strike="noStrike">
              <a:solidFill>
                <a:srgbClr val="000000"/>
              </a:solidFill>
              <a:latin typeface="Arial"/>
              <a:ea typeface="Arial"/>
              <a:cs typeface="Arial"/>
              <a:sym typeface="Arial"/>
            </a:endParaRPr>
          </a:p>
        </p:txBody>
      </p:sp>
      <p:pic>
        <p:nvPicPr>
          <p:cNvPr id="835" name="Google Shape;835;p69"/>
          <p:cNvPicPr preferRelativeResize="0"/>
          <p:nvPr/>
        </p:nvPicPr>
        <p:blipFill rotWithShape="1">
          <a:blip r:embed="rId5">
            <a:alphaModFix/>
          </a:blip>
          <a:srcRect b="0" l="0" r="0" t="0"/>
          <a:stretch/>
        </p:blipFill>
        <p:spPr>
          <a:xfrm>
            <a:off x="4807740" y="235194"/>
            <a:ext cx="3456478" cy="3117607"/>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sp>
        <p:nvSpPr>
          <p:cNvPr id="840" name="Google Shape;840;p70"/>
          <p:cNvSpPr/>
          <p:nvPr/>
        </p:nvSpPr>
        <p:spPr>
          <a:xfrm>
            <a:off x="1"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41" name="Google Shape;841;p70"/>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t>Flange</a:t>
            </a:r>
            <a:endParaRPr b="1" sz="3600"/>
          </a:p>
        </p:txBody>
      </p:sp>
      <p:sp>
        <p:nvSpPr>
          <p:cNvPr id="842" name="Google Shape;842;p70"/>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43" name="Google Shape;843;p70"/>
          <p:cNvSpPr/>
          <p:nvPr/>
        </p:nvSpPr>
        <p:spPr>
          <a:xfrm>
            <a:off x="480127"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44" name="Google Shape;844;p70"/>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45" name="Google Shape;845;p70"/>
          <p:cNvSpPr/>
          <p:nvPr/>
        </p:nvSpPr>
        <p:spPr>
          <a:xfrm>
            <a:off x="4889525" y="4135099"/>
            <a:ext cx="6860100" cy="2568300"/>
          </a:xfrm>
          <a:prstGeom prst="rect">
            <a:avLst/>
          </a:prstGeom>
          <a:noFill/>
          <a:ln>
            <a:noFill/>
          </a:ln>
        </p:spPr>
        <p:txBody>
          <a:bodyPr anchorCtr="0" anchor="t" bIns="45700" lIns="91425" spcFirstLastPara="1" rIns="91425" wrap="square" tIns="45700">
            <a:spAutoFit/>
          </a:bodyPr>
          <a:lstStyle/>
          <a:p>
            <a:pPr indent="0" lvl="0" marL="0" rtl="0" algn="just">
              <a:lnSpc>
                <a:spcPct val="115000"/>
              </a:lnSpc>
              <a:spcBef>
                <a:spcPts val="1200"/>
              </a:spcBef>
              <a:spcAft>
                <a:spcPts val="1200"/>
              </a:spcAft>
              <a:buSzPts val="1100"/>
              <a:buNone/>
            </a:pPr>
            <a:r>
              <a:rPr lang="en-US" sz="2400">
                <a:solidFill>
                  <a:schemeClr val="dk1"/>
                </a:solidFill>
                <a:latin typeface="Calibri"/>
                <a:ea typeface="Calibri"/>
                <a:cs typeface="Calibri"/>
                <a:sym typeface="Calibri"/>
              </a:rPr>
              <a:t>A flange is used in connecting pipes, valves, pumps and other equipment to form a piping system. They provide easy access for cleaning, inspection or modification. They are usually welded or screwed. Flanged joints are made by bolting together two flanges with a gasket between them to provide a seal.</a:t>
            </a:r>
            <a:endParaRPr sz="2400">
              <a:solidFill>
                <a:schemeClr val="dk1"/>
              </a:solidFill>
              <a:latin typeface="Calibri"/>
              <a:ea typeface="Calibri"/>
              <a:cs typeface="Calibri"/>
              <a:sym typeface="Calibri"/>
            </a:endParaRPr>
          </a:p>
        </p:txBody>
      </p:sp>
      <p:pic>
        <p:nvPicPr>
          <p:cNvPr descr="Epaş PN6 Düz Flanş DN32 Fiyatı, Taksit Seçenekleri ile Satın Al" id="846" name="Google Shape;846;p70"/>
          <p:cNvPicPr preferRelativeResize="0"/>
          <p:nvPr/>
        </p:nvPicPr>
        <p:blipFill rotWithShape="1">
          <a:blip r:embed="rId3">
            <a:alphaModFix/>
          </a:blip>
          <a:srcRect b="0" l="0" r="0" t="0"/>
          <a:stretch/>
        </p:blipFill>
        <p:spPr>
          <a:xfrm>
            <a:off x="558834" y="111531"/>
            <a:ext cx="3446317" cy="3446317"/>
          </a:xfrm>
          <a:prstGeom prst="rect">
            <a:avLst/>
          </a:prstGeom>
          <a:noFill/>
          <a:ln>
            <a:noFill/>
          </a:ln>
        </p:spPr>
      </p:pic>
      <p:pic>
        <p:nvPicPr>
          <p:cNvPr descr="DİŞLİ FLANŞ GALVANİZ PN10-PN16 - 74,68 TL" id="847" name="Google Shape;847;p70"/>
          <p:cNvPicPr preferRelativeResize="0"/>
          <p:nvPr/>
        </p:nvPicPr>
        <p:blipFill rotWithShape="1">
          <a:blip r:embed="rId4">
            <a:alphaModFix/>
          </a:blip>
          <a:srcRect b="0" l="0" r="0" t="0"/>
          <a:stretch/>
        </p:blipFill>
        <p:spPr>
          <a:xfrm>
            <a:off x="4353020" y="490451"/>
            <a:ext cx="3638203" cy="2728652"/>
          </a:xfrm>
          <a:prstGeom prst="rect">
            <a:avLst/>
          </a:prstGeom>
          <a:noFill/>
          <a:ln>
            <a:noFill/>
          </a:ln>
        </p:spPr>
      </p:pic>
      <p:pic>
        <p:nvPicPr>
          <p:cNvPr descr="Flanş nedir?" id="848" name="Google Shape;848;p70"/>
          <p:cNvPicPr preferRelativeResize="0"/>
          <p:nvPr/>
        </p:nvPicPr>
        <p:blipFill rotWithShape="1">
          <a:blip r:embed="rId5">
            <a:alphaModFix/>
          </a:blip>
          <a:srcRect b="0" l="0" r="0" t="0"/>
          <a:stretch/>
        </p:blipFill>
        <p:spPr>
          <a:xfrm>
            <a:off x="8186848" y="0"/>
            <a:ext cx="3446317" cy="3446317"/>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sp>
        <p:nvSpPr>
          <p:cNvPr id="853" name="Google Shape;853;p71"/>
          <p:cNvSpPr/>
          <p:nvPr/>
        </p:nvSpPr>
        <p:spPr>
          <a:xfrm>
            <a:off x="1"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54" name="Google Shape;854;p71"/>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t>Coupling</a:t>
            </a:r>
            <a:endParaRPr b="1" sz="3600"/>
          </a:p>
        </p:txBody>
      </p:sp>
      <p:sp>
        <p:nvSpPr>
          <p:cNvPr id="855" name="Google Shape;855;p71"/>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56" name="Google Shape;856;p71"/>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57" name="Google Shape;857;p71"/>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58" name="Google Shape;858;p71"/>
          <p:cNvSpPr/>
          <p:nvPr/>
        </p:nvSpPr>
        <p:spPr>
          <a:xfrm>
            <a:off x="4863654" y="4341323"/>
            <a:ext cx="6860103" cy="156962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200"/>
              </a:spcBef>
              <a:spcAft>
                <a:spcPts val="1200"/>
              </a:spcAft>
              <a:buSzPts val="1100"/>
              <a:buNone/>
            </a:pPr>
            <a:r>
              <a:rPr lang="en-US" sz="2400">
                <a:solidFill>
                  <a:schemeClr val="dk1"/>
                </a:solidFill>
                <a:latin typeface="Calibri"/>
                <a:ea typeface="Calibri"/>
                <a:cs typeface="Calibri"/>
                <a:sym typeface="Calibri"/>
              </a:rPr>
              <a:t>The coupling connects two shafts together at their ends. A coupling receives power from the motor. It transmits the rotary motion to the shaft.</a:t>
            </a:r>
            <a:endParaRPr sz="2400">
              <a:solidFill>
                <a:schemeClr val="dk1"/>
              </a:solidFill>
              <a:latin typeface="Calibri"/>
              <a:ea typeface="Calibri"/>
              <a:cs typeface="Calibri"/>
              <a:sym typeface="Calibri"/>
            </a:endParaRPr>
          </a:p>
        </p:txBody>
      </p:sp>
      <p:pic>
        <p:nvPicPr>
          <p:cNvPr descr="3D Yazıcı Kaplin 5mmx5mm Uygun Fiyatıyla Satın Al - Direnc.net®" id="859" name="Google Shape;859;p71"/>
          <p:cNvPicPr preferRelativeResize="0"/>
          <p:nvPr/>
        </p:nvPicPr>
        <p:blipFill rotWithShape="1">
          <a:blip r:embed="rId3">
            <a:alphaModFix/>
          </a:blip>
          <a:srcRect b="18743" l="5176" r="9529" t="18865"/>
          <a:stretch/>
        </p:blipFill>
        <p:spPr>
          <a:xfrm>
            <a:off x="532015" y="0"/>
            <a:ext cx="1870241" cy="1368036"/>
          </a:xfrm>
          <a:prstGeom prst="rect">
            <a:avLst/>
          </a:prstGeom>
          <a:noFill/>
          <a:ln>
            <a:noFill/>
          </a:ln>
        </p:spPr>
      </p:pic>
      <p:pic>
        <p:nvPicPr>
          <p:cNvPr descr="GS14 Servo Kaplin - Egflex - Boşluksuz Servo Kaplin" id="860" name="Google Shape;860;p71"/>
          <p:cNvPicPr preferRelativeResize="0"/>
          <p:nvPr/>
        </p:nvPicPr>
        <p:blipFill rotWithShape="1">
          <a:blip r:embed="rId4">
            <a:alphaModFix/>
          </a:blip>
          <a:srcRect b="17999" l="12860" r="10581" t="19269"/>
          <a:stretch/>
        </p:blipFill>
        <p:spPr>
          <a:xfrm>
            <a:off x="9775371" y="1958407"/>
            <a:ext cx="1789882" cy="1466617"/>
          </a:xfrm>
          <a:prstGeom prst="rect">
            <a:avLst/>
          </a:prstGeom>
          <a:noFill/>
          <a:ln>
            <a:noFill/>
          </a:ln>
        </p:spPr>
      </p:pic>
      <p:pic>
        <p:nvPicPr>
          <p:cNvPr descr="https://www.kenaryazari.com/wp-content/uploads/2019/02/kaplin-nedir-ve-kaplin-cesitleri-nelerdir.jpg" id="861" name="Google Shape;861;p71"/>
          <p:cNvPicPr preferRelativeResize="0"/>
          <p:nvPr/>
        </p:nvPicPr>
        <p:blipFill rotWithShape="1">
          <a:blip r:embed="rId5">
            <a:alphaModFix/>
          </a:blip>
          <a:srcRect b="5596" l="3518" r="6747" t="4996"/>
          <a:stretch/>
        </p:blipFill>
        <p:spPr>
          <a:xfrm>
            <a:off x="8795394" y="202191"/>
            <a:ext cx="2769860" cy="1623392"/>
          </a:xfrm>
          <a:prstGeom prst="rect">
            <a:avLst/>
          </a:prstGeom>
          <a:noFill/>
          <a:ln>
            <a:noFill/>
          </a:ln>
        </p:spPr>
      </p:pic>
      <p:pic>
        <p:nvPicPr>
          <p:cNvPr descr="https://encrypted-tbn0.gstatic.com/images?q=tbn:ANd9GcRO10Zz39Qd1c4-I9yJmkm96J7Hnm4_KiLzPbbCM74u_1gAhUAaESlTE1BcsW8LJnfMkfw&amp;usqp=CAU" id="862" name="Google Shape;862;p71"/>
          <p:cNvPicPr preferRelativeResize="0"/>
          <p:nvPr/>
        </p:nvPicPr>
        <p:blipFill rotWithShape="1">
          <a:blip r:embed="rId6">
            <a:alphaModFix/>
          </a:blip>
          <a:srcRect b="0" l="3012" r="4428" t="0"/>
          <a:stretch/>
        </p:blipFill>
        <p:spPr>
          <a:xfrm rot="5400000">
            <a:off x="586694" y="1780545"/>
            <a:ext cx="1734624" cy="1654519"/>
          </a:xfrm>
          <a:prstGeom prst="rect">
            <a:avLst/>
          </a:prstGeom>
          <a:noFill/>
          <a:ln>
            <a:noFill/>
          </a:ln>
        </p:spPr>
      </p:pic>
      <p:pic>
        <p:nvPicPr>
          <p:cNvPr descr="https://www.hktm.com.tr/uploads/urun/134--ktr_yeniurundetay_2.jpg" id="863" name="Google Shape;863;p71"/>
          <p:cNvPicPr preferRelativeResize="0"/>
          <p:nvPr/>
        </p:nvPicPr>
        <p:blipFill rotWithShape="1">
          <a:blip r:embed="rId7">
            <a:alphaModFix/>
          </a:blip>
          <a:srcRect b="0" l="0" r="0" t="0"/>
          <a:stretch/>
        </p:blipFill>
        <p:spPr>
          <a:xfrm>
            <a:off x="3596755" y="947057"/>
            <a:ext cx="4483621" cy="2522037"/>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sp>
        <p:nvSpPr>
          <p:cNvPr id="868" name="Google Shape;868;p72"/>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69" name="Google Shape;869;p72"/>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t>Center</a:t>
            </a:r>
            <a:endParaRPr b="1" sz="3600"/>
          </a:p>
        </p:txBody>
      </p:sp>
      <p:sp>
        <p:nvSpPr>
          <p:cNvPr id="870" name="Google Shape;870;p72"/>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71" name="Google Shape;871;p72"/>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72" name="Google Shape;872;p72"/>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873" name="Google Shape;873;p72"/>
          <p:cNvPicPr preferRelativeResize="0"/>
          <p:nvPr/>
        </p:nvPicPr>
        <p:blipFill rotWithShape="1">
          <a:blip r:embed="rId3">
            <a:alphaModFix/>
          </a:blip>
          <a:srcRect b="0" l="0" r="0" t="0"/>
          <a:stretch/>
        </p:blipFill>
        <p:spPr>
          <a:xfrm>
            <a:off x="9083710" y="33139"/>
            <a:ext cx="2519170" cy="1889378"/>
          </a:xfrm>
          <a:prstGeom prst="rect">
            <a:avLst/>
          </a:prstGeom>
          <a:noFill/>
          <a:ln>
            <a:noFill/>
          </a:ln>
        </p:spPr>
      </p:pic>
      <p:pic>
        <p:nvPicPr>
          <p:cNvPr id="874" name="Google Shape;874;p72"/>
          <p:cNvPicPr preferRelativeResize="0"/>
          <p:nvPr/>
        </p:nvPicPr>
        <p:blipFill rotWithShape="1">
          <a:blip r:embed="rId4">
            <a:alphaModFix/>
          </a:blip>
          <a:srcRect b="0" l="0" r="0" t="0"/>
          <a:stretch/>
        </p:blipFill>
        <p:spPr>
          <a:xfrm>
            <a:off x="9083709" y="2148988"/>
            <a:ext cx="2519171" cy="866595"/>
          </a:xfrm>
          <a:prstGeom prst="rect">
            <a:avLst/>
          </a:prstGeom>
          <a:noFill/>
          <a:ln>
            <a:noFill/>
          </a:ln>
        </p:spPr>
      </p:pic>
      <p:sp>
        <p:nvSpPr>
          <p:cNvPr id="875" name="Google Shape;875;p72"/>
          <p:cNvSpPr/>
          <p:nvPr/>
        </p:nvSpPr>
        <p:spPr>
          <a:xfrm>
            <a:off x="4851540" y="4548770"/>
            <a:ext cx="6898200" cy="12003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Centers support the workpiece between the headstock and the tailstock. </a:t>
            </a:r>
            <a:r>
              <a:rPr lang="en-US" sz="2400">
                <a:solidFill>
                  <a:schemeClr val="dk1"/>
                </a:solidFill>
                <a:latin typeface="Calibri"/>
                <a:ea typeface="Calibri"/>
                <a:cs typeface="Calibri"/>
                <a:sym typeface="Calibri"/>
              </a:rPr>
              <a:t>They </a:t>
            </a:r>
            <a:r>
              <a:rPr b="0" i="0" lang="en-US" sz="2400" u="none" cap="none" strike="noStrike">
                <a:solidFill>
                  <a:schemeClr val="dk1"/>
                </a:solidFill>
                <a:latin typeface="Calibri"/>
                <a:ea typeface="Calibri"/>
                <a:cs typeface="Calibri"/>
                <a:sym typeface="Calibri"/>
              </a:rPr>
              <a:t>prevent flexing of long workpieces.</a:t>
            </a:r>
            <a:endParaRPr b="0" i="0" sz="1400" u="none" cap="none" strike="noStrike">
              <a:solidFill>
                <a:srgbClr val="000000"/>
              </a:solidFill>
              <a:latin typeface="Arial"/>
              <a:ea typeface="Arial"/>
              <a:cs typeface="Arial"/>
              <a:sym typeface="Arial"/>
            </a:endParaRPr>
          </a:p>
        </p:txBody>
      </p:sp>
      <p:pic>
        <p:nvPicPr>
          <p:cNvPr descr="Punta nedir ne demektir? Anlamı - Laf Sözlük" id="876" name="Google Shape;876;p72"/>
          <p:cNvPicPr preferRelativeResize="0"/>
          <p:nvPr/>
        </p:nvPicPr>
        <p:blipFill rotWithShape="1">
          <a:blip r:embed="rId5">
            <a:alphaModFix/>
          </a:blip>
          <a:srcRect b="0" l="0" r="0" t="0"/>
          <a:stretch/>
        </p:blipFill>
        <p:spPr>
          <a:xfrm>
            <a:off x="589120" y="765364"/>
            <a:ext cx="3017173" cy="2149736"/>
          </a:xfrm>
          <a:prstGeom prst="rect">
            <a:avLst/>
          </a:prstGeom>
          <a:noFill/>
          <a:ln>
            <a:noFill/>
          </a:ln>
        </p:spPr>
      </p:pic>
      <p:pic>
        <p:nvPicPr>
          <p:cNvPr descr="VOUGA | BV 20 L-1 | Masaüstü Torna Tezgahı | Makina Marketiniz" id="877" name="Google Shape;877;p72"/>
          <p:cNvPicPr preferRelativeResize="0"/>
          <p:nvPr/>
        </p:nvPicPr>
        <p:blipFill rotWithShape="1">
          <a:blip r:embed="rId6">
            <a:alphaModFix/>
          </a:blip>
          <a:srcRect b="0" l="0" r="0" t="0"/>
          <a:stretch/>
        </p:blipFill>
        <p:spPr>
          <a:xfrm>
            <a:off x="4482987" y="159674"/>
            <a:ext cx="3810000" cy="32385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1" name="Shape 881"/>
        <p:cNvGrpSpPr/>
        <p:nvPr/>
      </p:nvGrpSpPr>
      <p:grpSpPr>
        <a:xfrm>
          <a:off x="0" y="0"/>
          <a:ext cx="0" cy="0"/>
          <a:chOff x="0" y="0"/>
          <a:chExt cx="0" cy="0"/>
        </a:xfrm>
      </p:grpSpPr>
      <p:sp>
        <p:nvSpPr>
          <p:cNvPr id="882" name="Google Shape;882;p73"/>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83" name="Google Shape;883;p73"/>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t>Collet</a:t>
            </a:r>
            <a:endParaRPr b="1"/>
          </a:p>
        </p:txBody>
      </p:sp>
      <p:sp>
        <p:nvSpPr>
          <p:cNvPr id="884" name="Google Shape;884;p73"/>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85" name="Google Shape;885;p73"/>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86" name="Google Shape;886;p73"/>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tuzluk içeren bir resim&#10;&#10;Açıklama otomatik olarak oluşturuldu" id="887" name="Google Shape;887;p73"/>
          <p:cNvPicPr preferRelativeResize="0"/>
          <p:nvPr>
            <p:ph idx="1" type="body"/>
          </p:nvPr>
        </p:nvPicPr>
        <p:blipFill rotWithShape="1">
          <a:blip r:embed="rId3">
            <a:alphaModFix/>
          </a:blip>
          <a:srcRect b="0" l="0" r="0" t="0"/>
          <a:stretch/>
        </p:blipFill>
        <p:spPr>
          <a:xfrm>
            <a:off x="4755486" y="230190"/>
            <a:ext cx="3278811" cy="3278811"/>
          </a:xfrm>
          <a:prstGeom prst="rect">
            <a:avLst/>
          </a:prstGeom>
          <a:noFill/>
          <a:ln>
            <a:noFill/>
          </a:ln>
        </p:spPr>
      </p:pic>
      <p:pic>
        <p:nvPicPr>
          <p:cNvPr id="888" name="Google Shape;888;p73"/>
          <p:cNvPicPr preferRelativeResize="0"/>
          <p:nvPr/>
        </p:nvPicPr>
        <p:blipFill rotWithShape="1">
          <a:blip r:embed="rId4">
            <a:alphaModFix/>
          </a:blip>
          <a:srcRect b="0" l="0" r="0" t="0"/>
          <a:stretch/>
        </p:blipFill>
        <p:spPr>
          <a:xfrm>
            <a:off x="1206506" y="316287"/>
            <a:ext cx="3106615" cy="3106615"/>
          </a:xfrm>
          <a:prstGeom prst="rect">
            <a:avLst/>
          </a:prstGeom>
          <a:noFill/>
          <a:ln>
            <a:noFill/>
          </a:ln>
        </p:spPr>
      </p:pic>
      <p:pic>
        <p:nvPicPr>
          <p:cNvPr id="889" name="Google Shape;889;p73"/>
          <p:cNvPicPr preferRelativeResize="0"/>
          <p:nvPr/>
        </p:nvPicPr>
        <p:blipFill rotWithShape="1">
          <a:blip r:embed="rId5">
            <a:alphaModFix/>
          </a:blip>
          <a:srcRect b="0" l="0" r="0" t="0"/>
          <a:stretch/>
        </p:blipFill>
        <p:spPr>
          <a:xfrm>
            <a:off x="8252560" y="144093"/>
            <a:ext cx="3278811" cy="3278811"/>
          </a:xfrm>
          <a:prstGeom prst="rect">
            <a:avLst/>
          </a:prstGeom>
          <a:noFill/>
          <a:ln>
            <a:noFill/>
          </a:ln>
        </p:spPr>
      </p:pic>
      <p:sp>
        <p:nvSpPr>
          <p:cNvPr id="890" name="Google Shape;890;p73"/>
          <p:cNvSpPr/>
          <p:nvPr/>
        </p:nvSpPr>
        <p:spPr>
          <a:xfrm>
            <a:off x="4838545" y="4422776"/>
            <a:ext cx="7018469" cy="156966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200"/>
              </a:spcBef>
              <a:spcAft>
                <a:spcPts val="1200"/>
              </a:spcAft>
              <a:buClr>
                <a:schemeClr val="dk1"/>
              </a:buClr>
              <a:buSzPts val="1100"/>
              <a:buFont typeface="Arial"/>
              <a:buNone/>
            </a:pPr>
            <a:r>
              <a:rPr lang="en-US" sz="2400">
                <a:solidFill>
                  <a:schemeClr val="dk1"/>
                </a:solidFill>
                <a:latin typeface="Calibri"/>
                <a:ea typeface="Calibri"/>
                <a:cs typeface="Calibri"/>
                <a:sym typeface="Calibri"/>
              </a:rPr>
              <a:t>Collets are used for clamping cylindrical cutting tools. They are used to hold tools such as drills, milling cutters and taps. Collets are used with a collet holder.</a:t>
            </a:r>
            <a:endParaRPr sz="2400">
              <a:solidFill>
                <a:schemeClr val="dk1"/>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sp>
        <p:nvSpPr>
          <p:cNvPr id="895" name="Google Shape;895;p74"/>
          <p:cNvSpPr/>
          <p:nvPr/>
        </p:nvSpPr>
        <p:spPr>
          <a:xfrm>
            <a:off x="1"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96" name="Google Shape;896;p74"/>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t>Tap</a:t>
            </a:r>
            <a:endParaRPr b="1" sz="3600"/>
          </a:p>
        </p:txBody>
      </p:sp>
      <p:sp>
        <p:nvSpPr>
          <p:cNvPr id="897" name="Google Shape;897;p74"/>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98" name="Google Shape;898;p74"/>
          <p:cNvSpPr/>
          <p:nvPr/>
        </p:nvSpPr>
        <p:spPr>
          <a:xfrm>
            <a:off x="480127"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99" name="Google Shape;899;p74"/>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00" name="Google Shape;900;p74"/>
          <p:cNvSpPr/>
          <p:nvPr/>
        </p:nvSpPr>
        <p:spPr>
          <a:xfrm>
            <a:off x="4851761" y="4179457"/>
            <a:ext cx="6860100" cy="19389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200"/>
              </a:spcBef>
              <a:spcAft>
                <a:spcPts val="1200"/>
              </a:spcAft>
              <a:buSzPts val="1100"/>
              <a:buNone/>
            </a:pPr>
            <a:r>
              <a:rPr lang="en-US" sz="2400">
                <a:solidFill>
                  <a:schemeClr val="dk1"/>
                </a:solidFill>
                <a:latin typeface="Calibri"/>
                <a:ea typeface="Calibri"/>
                <a:cs typeface="Calibri"/>
                <a:sym typeface="Calibri"/>
              </a:rPr>
              <a:t>Taps are tools used to create screw threads. The tapping process creates threads on the inside of a drilled hole. They are numbered 1, 2 and 3, and are used in that order.</a:t>
            </a:r>
            <a:endParaRPr sz="2400">
              <a:solidFill>
                <a:schemeClr val="dk1"/>
              </a:solidFill>
              <a:latin typeface="Calibri"/>
              <a:ea typeface="Calibri"/>
              <a:cs typeface="Calibri"/>
              <a:sym typeface="Calibri"/>
            </a:endParaRPr>
          </a:p>
        </p:txBody>
      </p:sp>
      <p:pic>
        <p:nvPicPr>
          <p:cNvPr descr="Gfb Takım Klavuz Fiyatı, Taksit Seçenekleri ile Satın Al" id="901" name="Google Shape;901;p74"/>
          <p:cNvPicPr preferRelativeResize="0"/>
          <p:nvPr/>
        </p:nvPicPr>
        <p:blipFill rotWithShape="1">
          <a:blip r:embed="rId3">
            <a:alphaModFix/>
          </a:blip>
          <a:srcRect b="0" l="0" r="0" t="0"/>
          <a:stretch/>
        </p:blipFill>
        <p:spPr>
          <a:xfrm>
            <a:off x="897012" y="-14027"/>
            <a:ext cx="3571875" cy="3571875"/>
          </a:xfrm>
          <a:prstGeom prst="rect">
            <a:avLst/>
          </a:prstGeom>
          <a:noFill/>
          <a:ln>
            <a:noFill/>
          </a:ln>
        </p:spPr>
      </p:pic>
      <p:pic>
        <p:nvPicPr>
          <p:cNvPr descr="MTE M5 3LÜ DİN352 HSS EL KILAVUZ TAKIMI" id="902" name="Google Shape;902;p74"/>
          <p:cNvPicPr preferRelativeResize="0"/>
          <p:nvPr/>
        </p:nvPicPr>
        <p:blipFill rotWithShape="1">
          <a:blip r:embed="rId4">
            <a:alphaModFix/>
          </a:blip>
          <a:srcRect b="21863" l="12142" r="11056" t="20811"/>
          <a:stretch/>
        </p:blipFill>
        <p:spPr>
          <a:xfrm>
            <a:off x="4393975" y="202018"/>
            <a:ext cx="3740970" cy="2792304"/>
          </a:xfrm>
          <a:prstGeom prst="rect">
            <a:avLst/>
          </a:prstGeom>
          <a:noFill/>
          <a:ln>
            <a:noFill/>
          </a:ln>
        </p:spPr>
      </p:pic>
      <p:pic>
        <p:nvPicPr>
          <p:cNvPr descr="Klavuz Seti Fiyat ve Modelleri" id="903" name="Google Shape;903;p74"/>
          <p:cNvPicPr preferRelativeResize="0"/>
          <p:nvPr/>
        </p:nvPicPr>
        <p:blipFill rotWithShape="1">
          <a:blip r:embed="rId5">
            <a:alphaModFix/>
          </a:blip>
          <a:srcRect b="0" l="0" r="0" t="0"/>
          <a:stretch/>
        </p:blipFill>
        <p:spPr>
          <a:xfrm>
            <a:off x="8134944" y="83246"/>
            <a:ext cx="3412013" cy="341201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30"/>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0" name="Google Shape;180;p30"/>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b="1" lang="en-US" sz="3600"/>
              <a:t>Spherical Roller Bearing</a:t>
            </a:r>
            <a:endParaRPr b="1" sz="3600"/>
          </a:p>
        </p:txBody>
      </p:sp>
      <p:sp>
        <p:nvSpPr>
          <p:cNvPr id="181" name="Google Shape;181;p30"/>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2" name="Google Shape;182;p30"/>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3" name="Google Shape;183;p30"/>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4" name="Google Shape;184;p30"/>
          <p:cNvSpPr/>
          <p:nvPr/>
        </p:nvSpPr>
        <p:spPr>
          <a:xfrm>
            <a:off x="4969205" y="3998083"/>
            <a:ext cx="6690780" cy="2308324"/>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400"/>
              <a:buFont typeface="Arial"/>
              <a:buNone/>
            </a:pPr>
            <a:r>
              <a:rPr lang="en-US" sz="2400">
                <a:solidFill>
                  <a:schemeClr val="dk1"/>
                </a:solidFill>
                <a:latin typeface="Calibri"/>
                <a:ea typeface="Calibri"/>
                <a:cs typeface="Calibri"/>
                <a:sym typeface="Calibri"/>
              </a:rPr>
              <a:t>Roller bearings are used in systems under overloads and impacts. They provide high rotational speeds. Roller bearings support rotating shafts and wheels. These bearings transfer loads between rotating shafts and wheels.</a:t>
            </a:r>
            <a:endParaRPr b="0" i="0" sz="2400" u="none" cap="none" strike="noStrike">
              <a:solidFill>
                <a:schemeClr val="dk1"/>
              </a:solidFill>
              <a:latin typeface="Calibri"/>
              <a:ea typeface="Calibri"/>
              <a:cs typeface="Calibri"/>
              <a:sym typeface="Calibri"/>
            </a:endParaRPr>
          </a:p>
        </p:txBody>
      </p:sp>
      <p:pic>
        <p:nvPicPr>
          <p:cNvPr descr="http://rulsan.com.tr/wp-content/uploads/2016/04/rls-f%C4%B1%C3%A7%C4%B1-mansural%C4%B1-rulman.jpg" id="185" name="Google Shape;185;p30"/>
          <p:cNvPicPr preferRelativeResize="0"/>
          <p:nvPr/>
        </p:nvPicPr>
        <p:blipFill rotWithShape="1">
          <a:blip r:embed="rId3">
            <a:alphaModFix/>
          </a:blip>
          <a:srcRect b="0" l="0" r="0" t="0"/>
          <a:stretch/>
        </p:blipFill>
        <p:spPr>
          <a:xfrm>
            <a:off x="719524" y="8291"/>
            <a:ext cx="2264488" cy="2460028"/>
          </a:xfrm>
          <a:prstGeom prst="rect">
            <a:avLst/>
          </a:prstGeom>
          <a:noFill/>
          <a:ln>
            <a:noFill/>
          </a:ln>
        </p:spPr>
      </p:pic>
      <p:pic>
        <p:nvPicPr>
          <p:cNvPr descr="https://www.alacam.com.tr/images/kategoriler/tek_sira_silindirik_makarali_c29f9.jpg.thumb.jpg" id="186" name="Google Shape;186;p30"/>
          <p:cNvPicPr preferRelativeResize="0"/>
          <p:nvPr/>
        </p:nvPicPr>
        <p:blipFill rotWithShape="1">
          <a:blip r:embed="rId4">
            <a:alphaModFix/>
          </a:blip>
          <a:srcRect b="0" l="0" r="0" t="0"/>
          <a:stretch/>
        </p:blipFill>
        <p:spPr>
          <a:xfrm>
            <a:off x="3850152" y="1279811"/>
            <a:ext cx="1719228" cy="2177689"/>
          </a:xfrm>
          <a:prstGeom prst="rect">
            <a:avLst/>
          </a:prstGeom>
          <a:noFill/>
          <a:ln>
            <a:noFill/>
          </a:ln>
        </p:spPr>
      </p:pic>
      <p:pic>
        <p:nvPicPr>
          <p:cNvPr descr="https://encrypted-tbn0.gstatic.com/images?q=tbn:ANd9GcS4r99AeFhAMbxBROlflvsLgaDRD_rvvaCuVQ6jQYGg-VADLFEmwMVb2B8pN9av1_X77gI&amp;usqp=CAU" id="187" name="Google Shape;187;p30"/>
          <p:cNvPicPr preferRelativeResize="0"/>
          <p:nvPr/>
        </p:nvPicPr>
        <p:blipFill rotWithShape="1">
          <a:blip r:embed="rId5">
            <a:alphaModFix/>
          </a:blip>
          <a:srcRect b="0" l="0" r="0" t="0"/>
          <a:stretch/>
        </p:blipFill>
        <p:spPr>
          <a:xfrm>
            <a:off x="5967765" y="8291"/>
            <a:ext cx="1952625" cy="2343150"/>
          </a:xfrm>
          <a:prstGeom prst="rect">
            <a:avLst/>
          </a:prstGeom>
          <a:noFill/>
          <a:ln>
            <a:noFill/>
          </a:ln>
        </p:spPr>
      </p:pic>
      <p:pic>
        <p:nvPicPr>
          <p:cNvPr descr="https://encrypted-tbn0.gstatic.com/images?q=tbn:ANd9GcTdGb1ahAtyk0E_VMXrutK7NyPb4JJ4-tIUJFZQmTVYGoe0Lla6LrF8nVX2kiGlE557enM&amp;usqp=CAU" id="188" name="Google Shape;188;p30"/>
          <p:cNvPicPr preferRelativeResize="0"/>
          <p:nvPr/>
        </p:nvPicPr>
        <p:blipFill rotWithShape="1">
          <a:blip r:embed="rId6">
            <a:alphaModFix/>
          </a:blip>
          <a:srcRect b="0" l="0" r="0" t="0"/>
          <a:stretch/>
        </p:blipFill>
        <p:spPr>
          <a:xfrm>
            <a:off x="8849930" y="911731"/>
            <a:ext cx="2469700" cy="24697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7" name="Shape 907"/>
        <p:cNvGrpSpPr/>
        <p:nvPr/>
      </p:nvGrpSpPr>
      <p:grpSpPr>
        <a:xfrm>
          <a:off x="0" y="0"/>
          <a:ext cx="0" cy="0"/>
          <a:chOff x="0" y="0"/>
          <a:chExt cx="0" cy="0"/>
        </a:xfrm>
      </p:grpSpPr>
      <p:sp>
        <p:nvSpPr>
          <p:cNvPr id="908" name="Google Shape;908;p75"/>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09" name="Google Shape;909;p75"/>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b="1" lang="en-US" sz="3600"/>
              <a:t>Threading Die</a:t>
            </a:r>
            <a:endParaRPr b="1" sz="3600"/>
          </a:p>
        </p:txBody>
      </p:sp>
      <p:sp>
        <p:nvSpPr>
          <p:cNvPr id="910" name="Google Shape;910;p75"/>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11" name="Google Shape;911;p75"/>
          <p:cNvSpPr/>
          <p:nvPr/>
        </p:nvSpPr>
        <p:spPr>
          <a:xfrm>
            <a:off x="480127"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12" name="Google Shape;912;p75"/>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13" name="Google Shape;913;p75"/>
          <p:cNvSpPr/>
          <p:nvPr/>
        </p:nvSpPr>
        <p:spPr>
          <a:xfrm>
            <a:off x="4851769" y="4469937"/>
            <a:ext cx="6860103" cy="1200288"/>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200"/>
              </a:spcBef>
              <a:spcAft>
                <a:spcPts val="1200"/>
              </a:spcAft>
              <a:buSzPts val="1100"/>
              <a:buNone/>
            </a:pPr>
            <a:r>
              <a:rPr lang="en-US" sz="2400">
                <a:solidFill>
                  <a:schemeClr val="dk1"/>
                </a:solidFill>
                <a:latin typeface="Calibri"/>
                <a:ea typeface="Calibri"/>
                <a:cs typeface="Calibri"/>
                <a:sym typeface="Calibri"/>
              </a:rPr>
              <a:t>Threading dies are tools used for cutting threads. They are used to form or cut an external thread on the outside of rods.</a:t>
            </a:r>
            <a:endParaRPr sz="2400">
              <a:solidFill>
                <a:schemeClr val="dk1"/>
              </a:solidFill>
              <a:latin typeface="Calibri"/>
              <a:ea typeface="Calibri"/>
              <a:cs typeface="Calibri"/>
              <a:sym typeface="Calibri"/>
            </a:endParaRPr>
          </a:p>
        </p:txBody>
      </p:sp>
      <p:pic>
        <p:nvPicPr>
          <p:cNvPr descr="Gfb Hss Metrik Pafta M4X07 mm Fiyatı - Taksit Seçenekleri" id="914" name="Google Shape;914;p75"/>
          <p:cNvPicPr preferRelativeResize="0"/>
          <p:nvPr/>
        </p:nvPicPr>
        <p:blipFill rotWithShape="1">
          <a:blip r:embed="rId3">
            <a:alphaModFix/>
          </a:blip>
          <a:srcRect b="0" l="0" r="0" t="0"/>
          <a:stretch/>
        </p:blipFill>
        <p:spPr>
          <a:xfrm>
            <a:off x="480126" y="20624"/>
            <a:ext cx="3571875" cy="3571875"/>
          </a:xfrm>
          <a:prstGeom prst="rect">
            <a:avLst/>
          </a:prstGeom>
          <a:noFill/>
          <a:ln>
            <a:noFill/>
          </a:ln>
        </p:spPr>
      </p:pic>
      <p:pic>
        <p:nvPicPr>
          <p:cNvPr descr="MTE HSS DIN 223 Metrik Normal Vidalı Pafta Lokması M14" id="915" name="Google Shape;915;p75"/>
          <p:cNvPicPr preferRelativeResize="0"/>
          <p:nvPr/>
        </p:nvPicPr>
        <p:blipFill rotWithShape="1">
          <a:blip r:embed="rId4">
            <a:alphaModFix/>
          </a:blip>
          <a:srcRect b="0" l="0" r="0" t="0"/>
          <a:stretch/>
        </p:blipFill>
        <p:spPr>
          <a:xfrm>
            <a:off x="4210792" y="137984"/>
            <a:ext cx="3475139" cy="3475139"/>
          </a:xfrm>
          <a:prstGeom prst="rect">
            <a:avLst/>
          </a:prstGeom>
          <a:noFill/>
          <a:ln>
            <a:noFill/>
          </a:ln>
        </p:spPr>
      </p:pic>
      <p:pic>
        <p:nvPicPr>
          <p:cNvPr descr="GFB M-4x0,7 HSS PAFTA | Pafta | Delici | Özsoy Hırdavat - Denizli Hırdavat" id="916" name="Google Shape;916;p75"/>
          <p:cNvPicPr preferRelativeResize="0"/>
          <p:nvPr/>
        </p:nvPicPr>
        <p:blipFill rotWithShape="1">
          <a:blip r:embed="rId5">
            <a:alphaModFix/>
          </a:blip>
          <a:srcRect b="0" l="0" r="0" t="0"/>
          <a:stretch/>
        </p:blipFill>
        <p:spPr>
          <a:xfrm>
            <a:off x="7844722" y="41355"/>
            <a:ext cx="3475138" cy="3475138"/>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0" name="Shape 920"/>
        <p:cNvGrpSpPr/>
        <p:nvPr/>
      </p:nvGrpSpPr>
      <p:grpSpPr>
        <a:xfrm>
          <a:off x="0" y="0"/>
          <a:ext cx="0" cy="0"/>
          <a:chOff x="0" y="0"/>
          <a:chExt cx="0" cy="0"/>
        </a:xfrm>
      </p:grpSpPr>
      <p:sp>
        <p:nvSpPr>
          <p:cNvPr id="921" name="Google Shape;921;p76"/>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22" name="Google Shape;922;p76"/>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t>Wedges</a:t>
            </a:r>
            <a:endParaRPr b="1" sz="3600"/>
          </a:p>
        </p:txBody>
      </p:sp>
      <p:sp>
        <p:nvSpPr>
          <p:cNvPr id="923" name="Google Shape;923;p76"/>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24" name="Google Shape;924;p76"/>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25" name="Google Shape;925;p76"/>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Kama Çeşitleri | Belde Makina Değirmen Malzemeleri-Fabrika  Ekipmanları-Hırdavat Çorum" id="926" name="Google Shape;926;p76"/>
          <p:cNvPicPr preferRelativeResize="0"/>
          <p:nvPr/>
        </p:nvPicPr>
        <p:blipFill rotWithShape="1">
          <a:blip r:embed="rId3">
            <a:alphaModFix/>
          </a:blip>
          <a:srcRect b="0" l="0" r="0" t="0"/>
          <a:stretch/>
        </p:blipFill>
        <p:spPr>
          <a:xfrm>
            <a:off x="6793895" y="231354"/>
            <a:ext cx="4662844" cy="3120519"/>
          </a:xfrm>
          <a:prstGeom prst="rect">
            <a:avLst/>
          </a:prstGeom>
          <a:noFill/>
          <a:ln>
            <a:noFill/>
          </a:ln>
        </p:spPr>
      </p:pic>
      <p:pic>
        <p:nvPicPr>
          <p:cNvPr id="927" name="Google Shape;927;p76"/>
          <p:cNvPicPr preferRelativeResize="0"/>
          <p:nvPr/>
        </p:nvPicPr>
        <p:blipFill rotWithShape="1">
          <a:blip r:embed="rId4">
            <a:alphaModFix/>
          </a:blip>
          <a:srcRect b="0" l="0" r="0" t="0"/>
          <a:stretch/>
        </p:blipFill>
        <p:spPr>
          <a:xfrm>
            <a:off x="1269799" y="716784"/>
            <a:ext cx="4286270" cy="2311224"/>
          </a:xfrm>
          <a:prstGeom prst="rect">
            <a:avLst/>
          </a:prstGeom>
          <a:noFill/>
          <a:ln>
            <a:noFill/>
          </a:ln>
        </p:spPr>
      </p:pic>
      <p:sp>
        <p:nvSpPr>
          <p:cNvPr id="928" name="Google Shape;928;p76"/>
          <p:cNvSpPr/>
          <p:nvPr/>
        </p:nvSpPr>
        <p:spPr>
          <a:xfrm>
            <a:off x="4884155" y="3937883"/>
            <a:ext cx="6985116" cy="2308324"/>
          </a:xfrm>
          <a:prstGeom prst="rect">
            <a:avLst/>
          </a:prstGeom>
          <a:noFill/>
          <a:ln>
            <a:noFill/>
          </a:ln>
        </p:spPr>
        <p:txBody>
          <a:bodyPr anchorCtr="0" anchor="t" bIns="45700" lIns="91425" spcFirstLastPara="1" rIns="91425" wrap="square" tIns="45700">
            <a:spAutoFit/>
          </a:bodyPr>
          <a:lstStyle/>
          <a:p>
            <a:pPr indent="0" lvl="0" marL="0" rtl="0" algn="just">
              <a:lnSpc>
                <a:spcPct val="115000"/>
              </a:lnSpc>
              <a:spcBef>
                <a:spcPts val="1200"/>
              </a:spcBef>
              <a:spcAft>
                <a:spcPts val="1200"/>
              </a:spcAft>
              <a:buClr>
                <a:schemeClr val="dk1"/>
              </a:buClr>
              <a:buSzPts val="1100"/>
              <a:buFont typeface="Arial"/>
              <a:buNone/>
            </a:pPr>
            <a:r>
              <a:rPr lang="en-US" sz="2400">
                <a:solidFill>
                  <a:schemeClr val="dk1"/>
                </a:solidFill>
                <a:latin typeface="Calibri"/>
                <a:ea typeface="Calibri"/>
                <a:cs typeface="Calibri"/>
                <a:sym typeface="Calibri"/>
              </a:rPr>
              <a:t>Most machines have gears and pulleys. Wedges enable the detachable assembly of these elements on the shafts in a way. They also provide the transmission of movement on the shaft.</a:t>
            </a:r>
            <a:endParaRPr sz="2400">
              <a:solidFill>
                <a:schemeClr val="dk1"/>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sp>
        <p:nvSpPr>
          <p:cNvPr id="933" name="Google Shape;933;p77"/>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34" name="Google Shape;934;p77"/>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t>Axial Joint</a:t>
            </a:r>
            <a:endParaRPr b="1" sz="3600"/>
          </a:p>
        </p:txBody>
      </p:sp>
      <p:sp>
        <p:nvSpPr>
          <p:cNvPr id="935" name="Google Shape;935;p77"/>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36" name="Google Shape;936;p77"/>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37" name="Google Shape;937;p77"/>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38" name="Google Shape;938;p77"/>
          <p:cNvPicPr preferRelativeResize="0"/>
          <p:nvPr/>
        </p:nvPicPr>
        <p:blipFill rotWithShape="1">
          <a:blip r:embed="rId3">
            <a:alphaModFix/>
          </a:blip>
          <a:srcRect b="0" l="0" r="0" t="0"/>
          <a:stretch/>
        </p:blipFill>
        <p:spPr>
          <a:xfrm rot="-2130241">
            <a:off x="418596" y="943921"/>
            <a:ext cx="4088799" cy="1778152"/>
          </a:xfrm>
          <a:prstGeom prst="rect">
            <a:avLst/>
          </a:prstGeom>
          <a:noFill/>
          <a:ln>
            <a:noFill/>
          </a:ln>
        </p:spPr>
      </p:pic>
      <p:pic>
        <p:nvPicPr>
          <p:cNvPr id="939" name="Google Shape;939;p77"/>
          <p:cNvPicPr preferRelativeResize="0"/>
          <p:nvPr/>
        </p:nvPicPr>
        <p:blipFill rotWithShape="1">
          <a:blip r:embed="rId4">
            <a:alphaModFix/>
          </a:blip>
          <a:srcRect b="0" l="0" r="0" t="0"/>
          <a:stretch/>
        </p:blipFill>
        <p:spPr>
          <a:xfrm>
            <a:off x="4708571" y="371499"/>
            <a:ext cx="2502454" cy="2769762"/>
          </a:xfrm>
          <a:prstGeom prst="rect">
            <a:avLst/>
          </a:prstGeom>
          <a:noFill/>
          <a:ln>
            <a:noFill/>
          </a:ln>
        </p:spPr>
      </p:pic>
      <p:pic>
        <p:nvPicPr>
          <p:cNvPr descr="https://st1.myideasoft.com/shop/ar/73/myassets/products/658/1244600805-w124-orta-rot.jpg?revision=1602582659" id="940" name="Google Shape;940;p77"/>
          <p:cNvPicPr preferRelativeResize="0"/>
          <p:nvPr/>
        </p:nvPicPr>
        <p:blipFill rotWithShape="1">
          <a:blip r:embed="rId5">
            <a:alphaModFix/>
          </a:blip>
          <a:srcRect b="0" l="0" r="0" t="0"/>
          <a:stretch/>
        </p:blipFill>
        <p:spPr>
          <a:xfrm>
            <a:off x="8068826" y="371499"/>
            <a:ext cx="3472662" cy="2577204"/>
          </a:xfrm>
          <a:prstGeom prst="rect">
            <a:avLst/>
          </a:prstGeom>
          <a:noFill/>
          <a:ln>
            <a:noFill/>
          </a:ln>
        </p:spPr>
      </p:pic>
      <p:sp>
        <p:nvSpPr>
          <p:cNvPr id="941" name="Google Shape;941;p77"/>
          <p:cNvSpPr/>
          <p:nvPr/>
        </p:nvSpPr>
        <p:spPr>
          <a:xfrm>
            <a:off x="4925990" y="4059225"/>
            <a:ext cx="6997786" cy="2308324"/>
          </a:xfrm>
          <a:prstGeom prst="rect">
            <a:avLst/>
          </a:prstGeom>
          <a:noFill/>
          <a:ln>
            <a:noFill/>
          </a:ln>
        </p:spPr>
        <p:txBody>
          <a:bodyPr anchorCtr="0" anchor="t" bIns="45700" lIns="91425" spcFirstLastPara="1" rIns="91425" wrap="square" tIns="45700">
            <a:spAutoFit/>
          </a:bodyPr>
          <a:lstStyle/>
          <a:p>
            <a:pPr indent="0" lvl="0" marL="0" rtl="0" algn="just">
              <a:lnSpc>
                <a:spcPct val="115000"/>
              </a:lnSpc>
              <a:spcBef>
                <a:spcPts val="1200"/>
              </a:spcBef>
              <a:spcAft>
                <a:spcPts val="1200"/>
              </a:spcAft>
              <a:buClr>
                <a:schemeClr val="dk1"/>
              </a:buClr>
              <a:buSzPts val="1100"/>
              <a:buFont typeface="Arial"/>
              <a:buNone/>
            </a:pPr>
            <a:r>
              <a:rPr lang="en-US" sz="2400">
                <a:solidFill>
                  <a:schemeClr val="dk1"/>
                </a:solidFill>
                <a:latin typeface="Calibri"/>
                <a:ea typeface="Calibri"/>
                <a:cs typeface="Calibri"/>
                <a:sym typeface="Calibri"/>
              </a:rPr>
              <a:t>An axial joint is used to provide the connection of the steering gear with the wheel axle components. It receives the movement from the steering wheel and transmits the movement to the rod end. Thus, the wheels turn.</a:t>
            </a:r>
            <a:endParaRPr sz="2400">
              <a:solidFill>
                <a:schemeClr val="dk1"/>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5" name="Shape 945"/>
        <p:cNvGrpSpPr/>
        <p:nvPr/>
      </p:nvGrpSpPr>
      <p:grpSpPr>
        <a:xfrm>
          <a:off x="0" y="0"/>
          <a:ext cx="0" cy="0"/>
          <a:chOff x="0" y="0"/>
          <a:chExt cx="0" cy="0"/>
        </a:xfrm>
      </p:grpSpPr>
      <p:sp>
        <p:nvSpPr>
          <p:cNvPr id="946" name="Google Shape;946;p78"/>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7" name="Google Shape;947;p78"/>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t>Universal Joint</a:t>
            </a:r>
            <a:endParaRPr b="1" sz="3600"/>
          </a:p>
        </p:txBody>
      </p:sp>
      <p:sp>
        <p:nvSpPr>
          <p:cNvPr id="948" name="Google Shape;948;p78"/>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9" name="Google Shape;949;p78"/>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50" name="Google Shape;950;p78"/>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51" name="Google Shape;951;p78"/>
          <p:cNvSpPr/>
          <p:nvPr/>
        </p:nvSpPr>
        <p:spPr>
          <a:xfrm>
            <a:off x="4883100" y="3848575"/>
            <a:ext cx="6997800" cy="2600700"/>
          </a:xfrm>
          <a:prstGeom prst="rect">
            <a:avLst/>
          </a:prstGeom>
          <a:noFill/>
          <a:ln>
            <a:noFill/>
          </a:ln>
        </p:spPr>
        <p:txBody>
          <a:bodyPr anchorCtr="0" anchor="t" bIns="45700" lIns="91425" spcFirstLastPara="1" rIns="91425" wrap="square" tIns="45700">
            <a:spAutoFit/>
          </a:bodyPr>
          <a:lstStyle/>
          <a:p>
            <a:pPr indent="0" lvl="0" marL="0" rtl="0" algn="just">
              <a:lnSpc>
                <a:spcPct val="115000"/>
              </a:lnSpc>
              <a:spcBef>
                <a:spcPts val="1200"/>
              </a:spcBef>
              <a:spcAft>
                <a:spcPts val="1200"/>
              </a:spcAft>
              <a:buSzPts val="1100"/>
              <a:buNone/>
            </a:pPr>
            <a:r>
              <a:rPr lang="en-US" sz="2400">
                <a:solidFill>
                  <a:schemeClr val="dk1"/>
                </a:solidFill>
                <a:latin typeface="Calibri"/>
                <a:ea typeface="Calibri"/>
                <a:cs typeface="Calibri"/>
                <a:sym typeface="Calibri"/>
              </a:rPr>
              <a:t>A universal joint is a universal connector. It transmits rotation through slightly misaligned shafts. It connects an engine or transmission to the drive wheels used in some rear-wheel-drive cars. They are used in light and heavy-duty trucks, agricultural equipment, and construction vehicles.</a:t>
            </a:r>
            <a:endParaRPr sz="2400">
              <a:solidFill>
                <a:schemeClr val="dk1"/>
              </a:solidFill>
              <a:latin typeface="Calibri"/>
              <a:ea typeface="Calibri"/>
              <a:cs typeface="Calibri"/>
              <a:sym typeface="Calibri"/>
            </a:endParaRPr>
          </a:p>
        </p:txBody>
      </p:sp>
      <p:pic>
        <p:nvPicPr>
          <p:cNvPr id="952" name="Google Shape;952;p78"/>
          <p:cNvPicPr preferRelativeResize="0"/>
          <p:nvPr/>
        </p:nvPicPr>
        <p:blipFill rotWithShape="1">
          <a:blip r:embed="rId3">
            <a:alphaModFix/>
          </a:blip>
          <a:srcRect b="0" l="0" r="0" t="0"/>
          <a:stretch/>
        </p:blipFill>
        <p:spPr>
          <a:xfrm>
            <a:off x="3459683" y="1812697"/>
            <a:ext cx="2636316" cy="1763765"/>
          </a:xfrm>
          <a:prstGeom prst="rect">
            <a:avLst/>
          </a:prstGeom>
          <a:noFill/>
          <a:ln>
            <a:noFill/>
          </a:ln>
        </p:spPr>
      </p:pic>
      <p:pic>
        <p:nvPicPr>
          <p:cNvPr id="953" name="Google Shape;953;p78"/>
          <p:cNvPicPr preferRelativeResize="0"/>
          <p:nvPr/>
        </p:nvPicPr>
        <p:blipFill rotWithShape="1">
          <a:blip r:embed="rId4">
            <a:alphaModFix/>
          </a:blip>
          <a:srcRect b="0" l="0" r="0" t="0"/>
          <a:stretch/>
        </p:blipFill>
        <p:spPr>
          <a:xfrm>
            <a:off x="690543" y="916916"/>
            <a:ext cx="2729471" cy="1598690"/>
          </a:xfrm>
          <a:prstGeom prst="rect">
            <a:avLst/>
          </a:prstGeom>
          <a:noFill/>
          <a:ln>
            <a:noFill/>
          </a:ln>
        </p:spPr>
      </p:pic>
      <p:pic>
        <p:nvPicPr>
          <p:cNvPr descr="Universal Joint Assemblies (Standard Series): 1 1/4'' x 1 1/4'' I.D.,  5/16'' Keyway, 133020" id="954" name="Google Shape;954;p78"/>
          <p:cNvPicPr preferRelativeResize="0"/>
          <p:nvPr/>
        </p:nvPicPr>
        <p:blipFill rotWithShape="1">
          <a:blip r:embed="rId5">
            <a:alphaModFix/>
          </a:blip>
          <a:srcRect b="0" l="0" r="0" t="0"/>
          <a:stretch/>
        </p:blipFill>
        <p:spPr>
          <a:xfrm>
            <a:off x="4883112" y="49844"/>
            <a:ext cx="1996585" cy="1867495"/>
          </a:xfrm>
          <a:prstGeom prst="rect">
            <a:avLst/>
          </a:prstGeom>
          <a:noFill/>
          <a:ln>
            <a:noFill/>
          </a:ln>
        </p:spPr>
      </p:pic>
      <p:pic>
        <p:nvPicPr>
          <p:cNvPr descr="Symptoms of Bad U Joints | Suspension.com" id="955" name="Google Shape;955;p78"/>
          <p:cNvPicPr preferRelativeResize="0"/>
          <p:nvPr/>
        </p:nvPicPr>
        <p:blipFill rotWithShape="1">
          <a:blip r:embed="rId6">
            <a:alphaModFix/>
          </a:blip>
          <a:srcRect b="0" l="0" r="0" t="0"/>
          <a:stretch/>
        </p:blipFill>
        <p:spPr>
          <a:xfrm>
            <a:off x="6879697" y="338069"/>
            <a:ext cx="4777572" cy="2693356"/>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sp>
        <p:nvSpPr>
          <p:cNvPr id="960" name="Google Shape;960;p79"/>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61" name="Google Shape;961;p79"/>
          <p:cNvSpPr txBox="1"/>
          <p:nvPr>
            <p:ph type="title"/>
          </p:nvPr>
        </p:nvSpPr>
        <p:spPr>
          <a:xfrm>
            <a:off x="604606" y="3760237"/>
            <a:ext cx="3861960" cy="181991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t>Ball Joints</a:t>
            </a:r>
            <a:endParaRPr b="1" sz="3600"/>
          </a:p>
        </p:txBody>
      </p:sp>
      <p:sp>
        <p:nvSpPr>
          <p:cNvPr id="962" name="Google Shape;962;p79"/>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63" name="Google Shape;963;p79"/>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64" name="Google Shape;964;p79"/>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madeni eşyalar, dişli içeren bir resim&#10;&#10;Açıklama otomatik olarak oluşturuldu" id="965" name="Google Shape;965;p79"/>
          <p:cNvPicPr preferRelativeResize="0"/>
          <p:nvPr>
            <p:ph idx="1" type="body"/>
          </p:nvPr>
        </p:nvPicPr>
        <p:blipFill rotWithShape="1">
          <a:blip r:embed="rId3">
            <a:alphaModFix/>
          </a:blip>
          <a:srcRect b="5149" l="0" r="0" t="0"/>
          <a:stretch/>
        </p:blipFill>
        <p:spPr>
          <a:xfrm>
            <a:off x="4855209" y="738072"/>
            <a:ext cx="2329362" cy="2209396"/>
          </a:xfrm>
          <a:prstGeom prst="rect">
            <a:avLst/>
          </a:prstGeom>
          <a:noFill/>
          <a:ln>
            <a:noFill/>
          </a:ln>
        </p:spPr>
      </p:pic>
      <p:pic>
        <p:nvPicPr>
          <p:cNvPr descr="alet içeren bir resim&#10;&#10;Açıklama otomatik olarak oluşturuldu" id="966" name="Google Shape;966;p79"/>
          <p:cNvPicPr preferRelativeResize="0"/>
          <p:nvPr/>
        </p:nvPicPr>
        <p:blipFill rotWithShape="1">
          <a:blip r:embed="rId4">
            <a:alphaModFix/>
          </a:blip>
          <a:srcRect b="27136" l="11884" r="8212" t="20982"/>
          <a:stretch/>
        </p:blipFill>
        <p:spPr>
          <a:xfrm>
            <a:off x="1006843" y="889129"/>
            <a:ext cx="2937470" cy="1907284"/>
          </a:xfrm>
          <a:prstGeom prst="rect">
            <a:avLst/>
          </a:prstGeom>
          <a:noFill/>
          <a:ln>
            <a:noFill/>
          </a:ln>
        </p:spPr>
      </p:pic>
      <p:pic>
        <p:nvPicPr>
          <p:cNvPr id="967" name="Google Shape;967;p79"/>
          <p:cNvPicPr preferRelativeResize="0"/>
          <p:nvPr/>
        </p:nvPicPr>
        <p:blipFill rotWithShape="1">
          <a:blip r:embed="rId5">
            <a:alphaModFix/>
          </a:blip>
          <a:srcRect b="0" l="0" r="0" t="0"/>
          <a:stretch/>
        </p:blipFill>
        <p:spPr>
          <a:xfrm>
            <a:off x="8540100" y="648189"/>
            <a:ext cx="2389162" cy="2389160"/>
          </a:xfrm>
          <a:prstGeom prst="rect">
            <a:avLst/>
          </a:prstGeom>
          <a:noFill/>
          <a:ln>
            <a:noFill/>
          </a:ln>
        </p:spPr>
      </p:pic>
      <p:sp>
        <p:nvSpPr>
          <p:cNvPr id="968" name="Google Shape;968;p79"/>
          <p:cNvSpPr/>
          <p:nvPr/>
        </p:nvSpPr>
        <p:spPr>
          <a:xfrm>
            <a:off x="4755486" y="4505859"/>
            <a:ext cx="6948147" cy="83099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Ball joints are spherical bearings.</a:t>
            </a:r>
            <a:r>
              <a:rPr lang="en-US" sz="2400">
                <a:solidFill>
                  <a:schemeClr val="dk1"/>
                </a:solidFill>
                <a:latin typeface="Calibri"/>
                <a:ea typeface="Calibri"/>
                <a:cs typeface="Calibri"/>
                <a:sym typeface="Calibri"/>
              </a:rPr>
              <a:t> They</a:t>
            </a:r>
            <a:r>
              <a:rPr b="0" i="0" lang="en-US" sz="2400" u="none" cap="none" strike="noStrike">
                <a:solidFill>
                  <a:schemeClr val="dk1"/>
                </a:solidFill>
                <a:latin typeface="Calibri"/>
                <a:ea typeface="Calibri"/>
                <a:cs typeface="Calibri"/>
                <a:sym typeface="Calibri"/>
              </a:rPr>
              <a:t> control the right-left turn of the car. </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2" name="Shape 972"/>
        <p:cNvGrpSpPr/>
        <p:nvPr/>
      </p:nvGrpSpPr>
      <p:grpSpPr>
        <a:xfrm>
          <a:off x="0" y="0"/>
          <a:ext cx="0" cy="0"/>
          <a:chOff x="0" y="0"/>
          <a:chExt cx="0" cy="0"/>
        </a:xfrm>
      </p:grpSpPr>
      <p:sp>
        <p:nvSpPr>
          <p:cNvPr id="973" name="Google Shape;973;p80"/>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74" name="Google Shape;974;p80"/>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t>Oil Pan</a:t>
            </a:r>
            <a:endParaRPr/>
          </a:p>
        </p:txBody>
      </p:sp>
      <p:sp>
        <p:nvSpPr>
          <p:cNvPr id="975" name="Google Shape;975;p80"/>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76" name="Google Shape;976;p80"/>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77" name="Google Shape;977;p80"/>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iç mekan, gümüş içeren bir resim&#10;&#10;Açıklama otomatik olarak oluşturuldu" id="978" name="Google Shape;978;p80"/>
          <p:cNvPicPr preferRelativeResize="0"/>
          <p:nvPr/>
        </p:nvPicPr>
        <p:blipFill rotWithShape="1">
          <a:blip r:embed="rId3">
            <a:alphaModFix/>
          </a:blip>
          <a:srcRect b="4686" l="0" r="0" t="0"/>
          <a:stretch/>
        </p:blipFill>
        <p:spPr>
          <a:xfrm>
            <a:off x="8808043" y="25842"/>
            <a:ext cx="2866068" cy="1905392"/>
          </a:xfrm>
          <a:prstGeom prst="rect">
            <a:avLst/>
          </a:prstGeom>
          <a:noFill/>
          <a:ln>
            <a:noFill/>
          </a:ln>
        </p:spPr>
      </p:pic>
      <p:pic>
        <p:nvPicPr>
          <p:cNvPr id="979" name="Google Shape;979;p80"/>
          <p:cNvPicPr preferRelativeResize="0"/>
          <p:nvPr/>
        </p:nvPicPr>
        <p:blipFill rotWithShape="1">
          <a:blip r:embed="rId4">
            <a:alphaModFix/>
          </a:blip>
          <a:srcRect b="14710" l="0" r="0" t="8570"/>
          <a:stretch/>
        </p:blipFill>
        <p:spPr>
          <a:xfrm>
            <a:off x="6033343" y="1361547"/>
            <a:ext cx="2866068" cy="2196300"/>
          </a:xfrm>
          <a:prstGeom prst="rect">
            <a:avLst/>
          </a:prstGeom>
          <a:noFill/>
          <a:ln>
            <a:noFill/>
          </a:ln>
        </p:spPr>
      </p:pic>
      <p:sp>
        <p:nvSpPr>
          <p:cNvPr id="980" name="Google Shape;980;p80"/>
          <p:cNvSpPr/>
          <p:nvPr/>
        </p:nvSpPr>
        <p:spPr>
          <a:xfrm>
            <a:off x="4950285" y="3994764"/>
            <a:ext cx="6685403" cy="2308324"/>
          </a:xfrm>
          <a:prstGeom prst="rect">
            <a:avLst/>
          </a:prstGeom>
          <a:noFill/>
          <a:ln>
            <a:noFill/>
          </a:ln>
        </p:spPr>
        <p:txBody>
          <a:bodyPr anchorCtr="0" anchor="t" bIns="45700" lIns="91425" spcFirstLastPara="1" rIns="91425" wrap="square" tIns="45700">
            <a:spAutoFit/>
          </a:bodyPr>
          <a:lstStyle/>
          <a:p>
            <a:pPr indent="0" lvl="0" marL="0" rtl="0" algn="just">
              <a:lnSpc>
                <a:spcPct val="115000"/>
              </a:lnSpc>
              <a:spcBef>
                <a:spcPts val="1200"/>
              </a:spcBef>
              <a:spcAft>
                <a:spcPts val="1200"/>
              </a:spcAft>
              <a:buClr>
                <a:schemeClr val="dk1"/>
              </a:buClr>
              <a:buSzPts val="1100"/>
              <a:buFont typeface="Arial"/>
              <a:buNone/>
            </a:pPr>
            <a:r>
              <a:rPr lang="en-US" sz="2400">
                <a:solidFill>
                  <a:schemeClr val="dk1"/>
                </a:solidFill>
                <a:latin typeface="Calibri"/>
                <a:ea typeface="Calibri"/>
                <a:cs typeface="Calibri"/>
                <a:sym typeface="Calibri"/>
              </a:rPr>
              <a:t>An oil pan is an oil tank It houses the crankshaft in a reciprocating internal combustion engine. It also stores the oil in the system and allows it to cool.  It is located at the bottom of the engine or gearbox in machines and engines.</a:t>
            </a:r>
            <a:endParaRPr sz="2400">
              <a:solidFill>
                <a:schemeClr val="dk1"/>
              </a:solidFill>
              <a:latin typeface="Calibri"/>
              <a:ea typeface="Calibri"/>
              <a:cs typeface="Calibri"/>
              <a:sym typeface="Calibri"/>
            </a:endParaRPr>
          </a:p>
        </p:txBody>
      </p:sp>
      <p:pic>
        <p:nvPicPr>
          <p:cNvPr descr="Karter Nedir Ne İşe Yarar? Karter Delinmesi ve Yağ Kaçağı" id="981" name="Google Shape;981;p80"/>
          <p:cNvPicPr preferRelativeResize="0"/>
          <p:nvPr/>
        </p:nvPicPr>
        <p:blipFill rotWithShape="1">
          <a:blip r:embed="rId5">
            <a:alphaModFix/>
          </a:blip>
          <a:srcRect b="0" l="0" r="0" t="0"/>
          <a:stretch/>
        </p:blipFill>
        <p:spPr>
          <a:xfrm>
            <a:off x="723355" y="397080"/>
            <a:ext cx="4132421" cy="2763688"/>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5" name="Shape 985"/>
        <p:cNvGrpSpPr/>
        <p:nvPr/>
      </p:nvGrpSpPr>
      <p:grpSpPr>
        <a:xfrm>
          <a:off x="0" y="0"/>
          <a:ext cx="0" cy="0"/>
          <a:chOff x="0" y="0"/>
          <a:chExt cx="0" cy="0"/>
        </a:xfrm>
      </p:grpSpPr>
      <p:sp>
        <p:nvSpPr>
          <p:cNvPr id="986" name="Google Shape;986;p81"/>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87" name="Google Shape;987;p81"/>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t>Lubricating Nipples</a:t>
            </a:r>
            <a:endParaRPr b="1"/>
          </a:p>
        </p:txBody>
      </p:sp>
      <p:sp>
        <p:nvSpPr>
          <p:cNvPr id="988" name="Google Shape;988;p81"/>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89" name="Google Shape;989;p81"/>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0" name="Google Shape;990;p81"/>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25 adet M6 M6 * 1 (diş çapı * Pitch) metrik pirinç bronz düz bakır gres  Zerk nipel gresörlük|grease fitting|copper nipple fittinggrease nipple  fitting - AliExpress" id="991" name="Google Shape;991;p81"/>
          <p:cNvPicPr preferRelativeResize="0"/>
          <p:nvPr/>
        </p:nvPicPr>
        <p:blipFill rotWithShape="1">
          <a:blip r:embed="rId3">
            <a:alphaModFix/>
          </a:blip>
          <a:srcRect b="0" l="0" r="0" t="0"/>
          <a:stretch/>
        </p:blipFill>
        <p:spPr>
          <a:xfrm>
            <a:off x="2047513" y="1726543"/>
            <a:ext cx="1976652" cy="1736807"/>
          </a:xfrm>
          <a:prstGeom prst="rect">
            <a:avLst/>
          </a:prstGeom>
          <a:noFill/>
          <a:ln>
            <a:noFill/>
          </a:ln>
        </p:spPr>
      </p:pic>
      <p:pic>
        <p:nvPicPr>
          <p:cNvPr descr="Gresörlük Fiyatları" id="992" name="Google Shape;992;p81"/>
          <p:cNvPicPr preferRelativeResize="0"/>
          <p:nvPr/>
        </p:nvPicPr>
        <p:blipFill rotWithShape="1">
          <a:blip r:embed="rId4">
            <a:alphaModFix/>
          </a:blip>
          <a:srcRect b="14544" l="15630" r="25105" t="14313"/>
          <a:stretch/>
        </p:blipFill>
        <p:spPr>
          <a:xfrm>
            <a:off x="839227" y="254242"/>
            <a:ext cx="1146327" cy="1376123"/>
          </a:xfrm>
          <a:prstGeom prst="rect">
            <a:avLst/>
          </a:prstGeom>
          <a:noFill/>
          <a:ln>
            <a:noFill/>
          </a:ln>
        </p:spPr>
      </p:pic>
      <p:pic>
        <p:nvPicPr>
          <p:cNvPr descr="Otomatik Yağ 90 Derece Gresörlük Adaptörü Gres Zerk Nipel - Buy 90 Derece  Gresörlük Adaptör,Otomatik Gres,Rulman Gresi Product on Alibaba.com" id="993" name="Google Shape;993;p81"/>
          <p:cNvPicPr preferRelativeResize="0"/>
          <p:nvPr/>
        </p:nvPicPr>
        <p:blipFill rotWithShape="1">
          <a:blip r:embed="rId5">
            <a:alphaModFix/>
          </a:blip>
          <a:srcRect b="0" l="0" r="0" t="0"/>
          <a:stretch/>
        </p:blipFill>
        <p:spPr>
          <a:xfrm>
            <a:off x="9827050" y="68723"/>
            <a:ext cx="1786203" cy="1786203"/>
          </a:xfrm>
          <a:prstGeom prst="rect">
            <a:avLst/>
          </a:prstGeom>
          <a:noFill/>
          <a:ln>
            <a:noFill/>
          </a:ln>
        </p:spPr>
      </p:pic>
      <p:pic>
        <p:nvPicPr>
          <p:cNvPr descr="Rulmanların Yağlanması ve Sızdırmazlığının sağlanması | Makine Eğitimi" id="994" name="Google Shape;994;p81"/>
          <p:cNvPicPr preferRelativeResize="0"/>
          <p:nvPr/>
        </p:nvPicPr>
        <p:blipFill rotWithShape="1">
          <a:blip r:embed="rId6">
            <a:alphaModFix/>
          </a:blip>
          <a:srcRect b="0" l="0" r="0" t="0"/>
          <a:stretch/>
        </p:blipFill>
        <p:spPr>
          <a:xfrm>
            <a:off x="4657515" y="196981"/>
            <a:ext cx="2810118" cy="2143125"/>
          </a:xfrm>
          <a:prstGeom prst="rect">
            <a:avLst/>
          </a:prstGeom>
          <a:noFill/>
          <a:ln>
            <a:noFill/>
          </a:ln>
        </p:spPr>
      </p:pic>
      <p:pic>
        <p:nvPicPr>
          <p:cNvPr descr="Gresörlük Yağlayıcı Sanayi Yakıt hattı, gres logosu, açı, diğerleri png |  PNGEgg" id="995" name="Google Shape;995;p81"/>
          <p:cNvPicPr preferRelativeResize="0"/>
          <p:nvPr/>
        </p:nvPicPr>
        <p:blipFill rotWithShape="1">
          <a:blip r:embed="rId7">
            <a:alphaModFix/>
          </a:blip>
          <a:srcRect b="0" l="0" r="0" t="0"/>
          <a:stretch/>
        </p:blipFill>
        <p:spPr>
          <a:xfrm>
            <a:off x="8361843" y="1934704"/>
            <a:ext cx="1603687" cy="1460379"/>
          </a:xfrm>
          <a:prstGeom prst="rect">
            <a:avLst/>
          </a:prstGeom>
          <a:noFill/>
          <a:ln>
            <a:noFill/>
          </a:ln>
        </p:spPr>
      </p:pic>
      <p:sp>
        <p:nvSpPr>
          <p:cNvPr id="996" name="Google Shape;996;p81"/>
          <p:cNvSpPr/>
          <p:nvPr/>
        </p:nvSpPr>
        <p:spPr>
          <a:xfrm>
            <a:off x="4795350" y="4422775"/>
            <a:ext cx="6954300" cy="1569600"/>
          </a:xfrm>
          <a:prstGeom prst="rect">
            <a:avLst/>
          </a:prstGeom>
          <a:noFill/>
          <a:ln>
            <a:noFill/>
          </a:ln>
        </p:spPr>
        <p:txBody>
          <a:bodyPr anchorCtr="0" anchor="t" bIns="45700" lIns="91425" spcFirstLastPara="1" rIns="91425" wrap="square" tIns="45700">
            <a:spAutoFit/>
          </a:bodyPr>
          <a:lstStyle/>
          <a:p>
            <a:pPr indent="0" lvl="0" marL="0" rtl="0" algn="just">
              <a:lnSpc>
                <a:spcPct val="115000"/>
              </a:lnSpc>
              <a:spcBef>
                <a:spcPts val="1200"/>
              </a:spcBef>
              <a:spcAft>
                <a:spcPts val="1200"/>
              </a:spcAft>
              <a:buClr>
                <a:schemeClr val="dk1"/>
              </a:buClr>
              <a:buSzPts val="1100"/>
              <a:buFont typeface="Arial"/>
              <a:buNone/>
            </a:pPr>
            <a:r>
              <a:rPr lang="en-US" sz="2400">
                <a:solidFill>
                  <a:schemeClr val="dk1"/>
                </a:solidFill>
                <a:latin typeface="Calibri"/>
                <a:ea typeface="Calibri"/>
                <a:cs typeface="Calibri"/>
                <a:sym typeface="Calibri"/>
              </a:rPr>
              <a:t>Good lubrication is necessary for a machine to run efficiently. Lubricating nipples are used to lubricate machine elements such as bearings and bushings.</a:t>
            </a:r>
            <a:endParaRPr sz="2400">
              <a:solidFill>
                <a:schemeClr val="dk1"/>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0" name="Shape 1000"/>
        <p:cNvGrpSpPr/>
        <p:nvPr/>
      </p:nvGrpSpPr>
      <p:grpSpPr>
        <a:xfrm>
          <a:off x="0" y="0"/>
          <a:ext cx="0" cy="0"/>
          <a:chOff x="0" y="0"/>
          <a:chExt cx="0" cy="0"/>
        </a:xfrm>
      </p:grpSpPr>
      <p:sp>
        <p:nvSpPr>
          <p:cNvPr id="1001" name="Google Shape;1001;p82"/>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2" name="Google Shape;1002;p82"/>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t>The Oil Tap</a:t>
            </a:r>
            <a:endParaRPr b="1" sz="3600"/>
          </a:p>
        </p:txBody>
      </p:sp>
      <p:sp>
        <p:nvSpPr>
          <p:cNvPr id="1003" name="Google Shape;1003;p82"/>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4" name="Google Shape;1004;p82"/>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5" name="Google Shape;1005;p82"/>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madeni eşyalar, vida, dişli içeren bir resim&#10;&#10;Açıklama otomatik olarak oluşturuldu" id="1006" name="Google Shape;1006;p82"/>
          <p:cNvPicPr preferRelativeResize="0"/>
          <p:nvPr/>
        </p:nvPicPr>
        <p:blipFill rotWithShape="1">
          <a:blip r:embed="rId3">
            <a:alphaModFix/>
          </a:blip>
          <a:srcRect b="0" l="0" r="0" t="0"/>
          <a:stretch/>
        </p:blipFill>
        <p:spPr>
          <a:xfrm>
            <a:off x="1119602" y="85740"/>
            <a:ext cx="3054723" cy="3054723"/>
          </a:xfrm>
          <a:prstGeom prst="rect">
            <a:avLst/>
          </a:prstGeom>
          <a:noFill/>
          <a:ln>
            <a:noFill/>
          </a:ln>
        </p:spPr>
      </p:pic>
      <p:pic>
        <p:nvPicPr>
          <p:cNvPr id="1007" name="Google Shape;1007;p82"/>
          <p:cNvPicPr preferRelativeResize="0"/>
          <p:nvPr/>
        </p:nvPicPr>
        <p:blipFill rotWithShape="1">
          <a:blip r:embed="rId4">
            <a:alphaModFix/>
          </a:blip>
          <a:srcRect b="13371" l="7318" r="5820" t="12021"/>
          <a:stretch/>
        </p:blipFill>
        <p:spPr>
          <a:xfrm>
            <a:off x="7902064" y="417385"/>
            <a:ext cx="3170334" cy="2723078"/>
          </a:xfrm>
          <a:prstGeom prst="rect">
            <a:avLst/>
          </a:prstGeom>
          <a:noFill/>
          <a:ln>
            <a:noFill/>
          </a:ln>
        </p:spPr>
      </p:pic>
      <p:pic>
        <p:nvPicPr>
          <p:cNvPr descr="madeni eşyalar, vida, dişli, ışık içeren bir resim&#10;&#10;Açıklama otomatik olarak oluşturuldu" id="1008" name="Google Shape;1008;p82"/>
          <p:cNvPicPr preferRelativeResize="0"/>
          <p:nvPr/>
        </p:nvPicPr>
        <p:blipFill rotWithShape="1">
          <a:blip r:embed="rId5">
            <a:alphaModFix/>
          </a:blip>
          <a:srcRect b="0" l="0" r="0" t="0"/>
          <a:stretch/>
        </p:blipFill>
        <p:spPr>
          <a:xfrm>
            <a:off x="4449970" y="61101"/>
            <a:ext cx="3367581" cy="3367581"/>
          </a:xfrm>
          <a:prstGeom prst="rect">
            <a:avLst/>
          </a:prstGeom>
          <a:noFill/>
          <a:ln>
            <a:noFill/>
          </a:ln>
        </p:spPr>
      </p:pic>
      <p:sp>
        <p:nvSpPr>
          <p:cNvPr id="1009" name="Google Shape;1009;p82"/>
          <p:cNvSpPr/>
          <p:nvPr/>
        </p:nvSpPr>
        <p:spPr>
          <a:xfrm>
            <a:off x="4925990" y="4236490"/>
            <a:ext cx="6096000" cy="156966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400"/>
              <a:buFont typeface="Arial"/>
              <a:buNone/>
            </a:pPr>
            <a:r>
              <a:rPr lang="en-US" sz="2400">
                <a:solidFill>
                  <a:schemeClr val="dk1"/>
                </a:solidFill>
                <a:latin typeface="Calibri"/>
                <a:ea typeface="Calibri"/>
                <a:cs typeface="Calibri"/>
                <a:sym typeface="Calibri"/>
              </a:rPr>
              <a:t>The oil tap prevents oil leakage from the crankcase. It is also used to drain the oil in the crankcase.</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3" name="Shape 1013"/>
        <p:cNvGrpSpPr/>
        <p:nvPr/>
      </p:nvGrpSpPr>
      <p:grpSpPr>
        <a:xfrm>
          <a:off x="0" y="0"/>
          <a:ext cx="0" cy="0"/>
          <a:chOff x="0" y="0"/>
          <a:chExt cx="0" cy="0"/>
        </a:xfrm>
      </p:grpSpPr>
      <p:sp>
        <p:nvSpPr>
          <p:cNvPr id="1014" name="Google Shape;1014;p83"/>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15" name="Google Shape;1015;p83"/>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t>Gauges</a:t>
            </a:r>
            <a:endParaRPr b="1"/>
          </a:p>
        </p:txBody>
      </p:sp>
      <p:sp>
        <p:nvSpPr>
          <p:cNvPr id="1016" name="Google Shape;1016;p83"/>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17" name="Google Shape;1017;p83"/>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18" name="Google Shape;1018;p83"/>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https://lh3.googleusercontent.com/proxy/jl-CSNkuRTDGlkVXLs63ERPD12AKa-yM5adVR1xyDQeaUA8r1V80zuCCXK1ppVBcYRUYSw8Ro6HNGDxg6-t4w26AtCvginr4ss_VA6AXTVyDZxw3nZjVumXcndhOAu3fTtMkainScT0NZg" id="1019" name="Google Shape;1019;p83"/>
          <p:cNvPicPr preferRelativeResize="0"/>
          <p:nvPr/>
        </p:nvPicPr>
        <p:blipFill rotWithShape="1">
          <a:blip r:embed="rId3">
            <a:alphaModFix/>
          </a:blip>
          <a:srcRect b="0" l="0" r="0" t="0"/>
          <a:stretch/>
        </p:blipFill>
        <p:spPr>
          <a:xfrm>
            <a:off x="532015" y="350174"/>
            <a:ext cx="4286250" cy="2857500"/>
          </a:xfrm>
          <a:prstGeom prst="rect">
            <a:avLst/>
          </a:prstGeom>
          <a:noFill/>
          <a:ln>
            <a:noFill/>
          </a:ln>
        </p:spPr>
      </p:pic>
      <p:pic>
        <p:nvPicPr>
          <p:cNvPr descr="https://encrypted-tbn0.gstatic.com/images?q=tbn:ANd9GcRrqtETUcNWfn1-VLGDxQFdSFPgklJc6Kmi9A&amp;usqp=CAU" id="1020" name="Google Shape;1020;p83"/>
          <p:cNvPicPr preferRelativeResize="0"/>
          <p:nvPr/>
        </p:nvPicPr>
        <p:blipFill rotWithShape="1">
          <a:blip r:embed="rId4">
            <a:alphaModFix/>
          </a:blip>
          <a:srcRect b="0" l="0" r="0" t="0"/>
          <a:stretch/>
        </p:blipFill>
        <p:spPr>
          <a:xfrm>
            <a:off x="5299751" y="746931"/>
            <a:ext cx="2200275" cy="2076450"/>
          </a:xfrm>
          <a:prstGeom prst="rect">
            <a:avLst/>
          </a:prstGeom>
          <a:noFill/>
          <a:ln>
            <a:noFill/>
          </a:ln>
        </p:spPr>
      </p:pic>
      <p:pic>
        <p:nvPicPr>
          <p:cNvPr id="1021" name="Google Shape;1021;p83"/>
          <p:cNvPicPr preferRelativeResize="0"/>
          <p:nvPr/>
        </p:nvPicPr>
        <p:blipFill rotWithShape="1">
          <a:blip r:embed="rId5">
            <a:alphaModFix/>
          </a:blip>
          <a:srcRect b="0" l="0" r="0" t="0"/>
          <a:stretch/>
        </p:blipFill>
        <p:spPr>
          <a:xfrm>
            <a:off x="8849360" y="117675"/>
            <a:ext cx="2565262" cy="1598772"/>
          </a:xfrm>
          <a:prstGeom prst="rect">
            <a:avLst/>
          </a:prstGeom>
          <a:noFill/>
          <a:ln>
            <a:noFill/>
          </a:ln>
        </p:spPr>
      </p:pic>
      <p:pic>
        <p:nvPicPr>
          <p:cNvPr descr="https://lh3.googleusercontent.com/proxy/Ri956WBYG6Ao_a3Z871DEAkI2I7sy2dfrYCvrRwNgf7yotc1Qf32WiuWPCjcFAKg1kzKWGhj6ZciQc1-zLq_Zdvoc_uwhMzS1xXJAQoBqWkO_g" id="1022" name="Google Shape;1022;p83"/>
          <p:cNvPicPr preferRelativeResize="0"/>
          <p:nvPr/>
        </p:nvPicPr>
        <p:blipFill rotWithShape="1">
          <a:blip r:embed="rId6">
            <a:alphaModFix/>
          </a:blip>
          <a:srcRect b="28636" l="5937" r="6171" t="21844"/>
          <a:stretch/>
        </p:blipFill>
        <p:spPr>
          <a:xfrm>
            <a:off x="8473440" y="2265949"/>
            <a:ext cx="2778622" cy="1045725"/>
          </a:xfrm>
          <a:prstGeom prst="rect">
            <a:avLst/>
          </a:prstGeom>
          <a:noFill/>
          <a:ln>
            <a:noFill/>
          </a:ln>
        </p:spPr>
      </p:pic>
      <p:sp>
        <p:nvSpPr>
          <p:cNvPr id="1023" name="Google Shape;1023;p83"/>
          <p:cNvSpPr/>
          <p:nvPr/>
        </p:nvSpPr>
        <p:spPr>
          <a:xfrm>
            <a:off x="4853800" y="4244774"/>
            <a:ext cx="6940200" cy="1961400"/>
          </a:xfrm>
          <a:prstGeom prst="rect">
            <a:avLst/>
          </a:prstGeom>
          <a:noFill/>
          <a:ln>
            <a:noFill/>
          </a:ln>
        </p:spPr>
        <p:txBody>
          <a:bodyPr anchorCtr="0" anchor="t" bIns="45700" lIns="91425" spcFirstLastPara="1" rIns="91425" wrap="square" tIns="45700">
            <a:spAutoFit/>
          </a:bodyPr>
          <a:lstStyle/>
          <a:p>
            <a:pPr indent="0" lvl="0" marL="0" rtl="0" algn="just">
              <a:lnSpc>
                <a:spcPct val="115000"/>
              </a:lnSpc>
              <a:spcBef>
                <a:spcPts val="1200"/>
              </a:spcBef>
              <a:spcAft>
                <a:spcPts val="0"/>
              </a:spcAft>
              <a:buClr>
                <a:schemeClr val="dk1"/>
              </a:buClr>
              <a:buSzPts val="1100"/>
              <a:buFont typeface="Arial"/>
              <a:buNone/>
            </a:pPr>
            <a:r>
              <a:rPr lang="en-US" sz="2400">
                <a:solidFill>
                  <a:schemeClr val="dk1"/>
                </a:solidFill>
                <a:latin typeface="Calibri"/>
                <a:ea typeface="Calibri"/>
                <a:cs typeface="Calibri"/>
                <a:sym typeface="Calibri"/>
              </a:rPr>
              <a:t>Gauges are precision measuring instruments. They are used to quickly control the dimensions of the machined workpiece.</a:t>
            </a:r>
            <a:endParaRPr sz="2400">
              <a:solidFill>
                <a:schemeClr val="dk1"/>
              </a:solidFill>
              <a:latin typeface="Calibri"/>
              <a:ea typeface="Calibri"/>
              <a:cs typeface="Calibri"/>
              <a:sym typeface="Calibri"/>
            </a:endParaRPr>
          </a:p>
          <a:p>
            <a:pPr indent="0" lvl="0" marL="0" marR="0" rtl="0" algn="just">
              <a:lnSpc>
                <a:spcPct val="100000"/>
              </a:lnSpc>
              <a:spcBef>
                <a:spcPts val="1200"/>
              </a:spcBef>
              <a:spcAft>
                <a:spcPts val="0"/>
              </a:spcAft>
              <a:buClr>
                <a:srgbClr val="000000"/>
              </a:buClr>
              <a:buSzPts val="2400"/>
              <a:buFont typeface="Arial"/>
              <a:buNone/>
            </a:pPr>
            <a:r>
              <a:t/>
            </a:r>
            <a:endParaRPr sz="2400">
              <a:solidFill>
                <a:schemeClr val="dk1"/>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7" name="Shape 1027"/>
        <p:cNvGrpSpPr/>
        <p:nvPr/>
      </p:nvGrpSpPr>
      <p:grpSpPr>
        <a:xfrm>
          <a:off x="0" y="0"/>
          <a:ext cx="0" cy="0"/>
          <a:chOff x="0" y="0"/>
          <a:chExt cx="0" cy="0"/>
        </a:xfrm>
      </p:grpSpPr>
      <p:sp>
        <p:nvSpPr>
          <p:cNvPr id="1028" name="Google Shape;1028;p84"/>
          <p:cNvSpPr/>
          <p:nvPr/>
        </p:nvSpPr>
        <p:spPr>
          <a:xfrm>
            <a:off x="1"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29" name="Google Shape;1029;p84"/>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b="1" lang="en-US" sz="3600"/>
              <a:t>Plain Plug Gauges </a:t>
            </a:r>
            <a:endParaRPr b="1" sz="3600"/>
          </a:p>
        </p:txBody>
      </p:sp>
      <p:sp>
        <p:nvSpPr>
          <p:cNvPr id="1030" name="Google Shape;1030;p84"/>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31" name="Google Shape;1031;p84"/>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32" name="Google Shape;1032;p84"/>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33" name="Google Shape;1033;p84"/>
          <p:cNvSpPr/>
          <p:nvPr/>
        </p:nvSpPr>
        <p:spPr>
          <a:xfrm>
            <a:off x="4814000" y="3979077"/>
            <a:ext cx="6860100" cy="2339700"/>
          </a:xfrm>
          <a:prstGeom prst="rect">
            <a:avLst/>
          </a:prstGeom>
          <a:noFill/>
          <a:ln>
            <a:noFill/>
          </a:ln>
        </p:spPr>
        <p:txBody>
          <a:bodyPr anchorCtr="0" anchor="t" bIns="45700" lIns="91425" spcFirstLastPara="1" rIns="91425" wrap="square" tIns="45700">
            <a:spAutoFit/>
          </a:bodyPr>
          <a:lstStyle/>
          <a:p>
            <a:pPr indent="0" lvl="0" marL="0" rtl="0" algn="just">
              <a:lnSpc>
                <a:spcPct val="115000"/>
              </a:lnSpc>
              <a:spcBef>
                <a:spcPts val="1200"/>
              </a:spcBef>
              <a:spcAft>
                <a:spcPts val="1200"/>
              </a:spcAft>
              <a:buSzPts val="1100"/>
              <a:buNone/>
            </a:pPr>
            <a:r>
              <a:rPr lang="en-US" sz="2400">
                <a:solidFill>
                  <a:schemeClr val="dk1"/>
                </a:solidFill>
                <a:latin typeface="Calibri"/>
                <a:ea typeface="Calibri"/>
                <a:cs typeface="Calibri"/>
                <a:sym typeface="Calibri"/>
              </a:rPr>
              <a:t>Plug gauges are commonly used in the inspection of or gauging of hole sizes. They determine if the hole is within the upper/lower limits of the tolerance of the components. Each gauge has both go and no-go gauges on each side.</a:t>
            </a:r>
            <a:endParaRPr sz="2400">
              <a:solidFill>
                <a:schemeClr val="dk1"/>
              </a:solidFill>
              <a:latin typeface="Calibri"/>
              <a:ea typeface="Calibri"/>
              <a:cs typeface="Calibri"/>
              <a:sym typeface="Calibri"/>
            </a:endParaRPr>
          </a:p>
        </p:txBody>
      </p:sp>
      <p:pic>
        <p:nvPicPr>
          <p:cNvPr descr="Tampon Mastar H7 üretim için - Tampon Mastarlar - Niigata Seiki - INSTRO  the company of precision measurement - 107,53 EUR" id="1034" name="Google Shape;1034;p84"/>
          <p:cNvPicPr preferRelativeResize="0"/>
          <p:nvPr/>
        </p:nvPicPr>
        <p:blipFill rotWithShape="1">
          <a:blip r:embed="rId3">
            <a:alphaModFix/>
          </a:blip>
          <a:srcRect b="0" l="0" r="0" t="0"/>
          <a:stretch/>
        </p:blipFill>
        <p:spPr>
          <a:xfrm>
            <a:off x="4526502" y="209426"/>
            <a:ext cx="3138996" cy="3138996"/>
          </a:xfrm>
          <a:prstGeom prst="rect">
            <a:avLst/>
          </a:prstGeom>
          <a:noFill/>
          <a:ln>
            <a:noFill/>
          </a:ln>
        </p:spPr>
      </p:pic>
      <p:pic>
        <p:nvPicPr>
          <p:cNvPr descr="Ürünler | FERTER" id="1035" name="Google Shape;1035;p84"/>
          <p:cNvPicPr preferRelativeResize="0"/>
          <p:nvPr/>
        </p:nvPicPr>
        <p:blipFill rotWithShape="1">
          <a:blip r:embed="rId4">
            <a:alphaModFix/>
          </a:blip>
          <a:srcRect b="0" l="0" r="0" t="0"/>
          <a:stretch/>
        </p:blipFill>
        <p:spPr>
          <a:xfrm>
            <a:off x="8025370" y="560301"/>
            <a:ext cx="3648741" cy="2437245"/>
          </a:xfrm>
          <a:prstGeom prst="rect">
            <a:avLst/>
          </a:prstGeom>
          <a:noFill/>
          <a:ln>
            <a:noFill/>
          </a:ln>
        </p:spPr>
      </p:pic>
      <p:pic>
        <p:nvPicPr>
          <p:cNvPr descr="4124 TAMPON MASTAR" id="1036" name="Google Shape;1036;p84"/>
          <p:cNvPicPr preferRelativeResize="0"/>
          <p:nvPr/>
        </p:nvPicPr>
        <p:blipFill rotWithShape="1">
          <a:blip r:embed="rId5">
            <a:alphaModFix/>
          </a:blip>
          <a:srcRect b="0" l="0" r="0" t="0"/>
          <a:stretch/>
        </p:blipFill>
        <p:spPr>
          <a:xfrm>
            <a:off x="802874" y="74860"/>
            <a:ext cx="3132731" cy="313899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31"/>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4" name="Google Shape;194;p31"/>
          <p:cNvSpPr txBox="1"/>
          <p:nvPr>
            <p:ph type="title"/>
          </p:nvPr>
        </p:nvSpPr>
        <p:spPr>
          <a:xfrm>
            <a:off x="517889" y="4794694"/>
            <a:ext cx="3861960" cy="61629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t>Adapter Sleeves</a:t>
            </a:r>
            <a:endParaRPr b="1" sz="3600"/>
          </a:p>
        </p:txBody>
      </p:sp>
      <p:sp>
        <p:nvSpPr>
          <p:cNvPr id="195" name="Google Shape;195;p31"/>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6" name="Google Shape;196;p31"/>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7" name="Google Shape;197;p31"/>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https://st3.myideasoft.com/idea/gk/61/myassets/products/135/h.jpg?revision=1609399231" id="198" name="Google Shape;198;p31"/>
          <p:cNvPicPr preferRelativeResize="0"/>
          <p:nvPr/>
        </p:nvPicPr>
        <p:blipFill rotWithShape="1">
          <a:blip r:embed="rId3">
            <a:alphaModFix/>
          </a:blip>
          <a:srcRect b="0" l="0" r="0" t="0"/>
          <a:stretch/>
        </p:blipFill>
        <p:spPr>
          <a:xfrm>
            <a:off x="715638" y="432924"/>
            <a:ext cx="2857500" cy="2857500"/>
          </a:xfrm>
          <a:prstGeom prst="rect">
            <a:avLst/>
          </a:prstGeom>
          <a:noFill/>
          <a:ln>
            <a:noFill/>
          </a:ln>
        </p:spPr>
      </p:pic>
      <p:pic>
        <p:nvPicPr>
          <p:cNvPr id="199" name="Google Shape;199;p31"/>
          <p:cNvPicPr preferRelativeResize="0"/>
          <p:nvPr/>
        </p:nvPicPr>
        <p:blipFill rotWithShape="1">
          <a:blip r:embed="rId4">
            <a:alphaModFix/>
          </a:blip>
          <a:srcRect b="0" l="0" r="0" t="0"/>
          <a:stretch/>
        </p:blipFill>
        <p:spPr>
          <a:xfrm>
            <a:off x="7738708" y="305047"/>
            <a:ext cx="3935403" cy="2947753"/>
          </a:xfrm>
          <a:prstGeom prst="rect">
            <a:avLst/>
          </a:prstGeom>
          <a:noFill/>
          <a:ln>
            <a:noFill/>
          </a:ln>
        </p:spPr>
      </p:pic>
      <p:pic>
        <p:nvPicPr>
          <p:cNvPr id="200" name="Google Shape;200;p31"/>
          <p:cNvPicPr preferRelativeResize="0"/>
          <p:nvPr/>
        </p:nvPicPr>
        <p:blipFill rotWithShape="1">
          <a:blip r:embed="rId5">
            <a:alphaModFix/>
          </a:blip>
          <a:srcRect b="0" l="0" r="0" t="0"/>
          <a:stretch/>
        </p:blipFill>
        <p:spPr>
          <a:xfrm>
            <a:off x="4094276" y="760164"/>
            <a:ext cx="3706810" cy="2037518"/>
          </a:xfrm>
          <a:prstGeom prst="rect">
            <a:avLst/>
          </a:prstGeom>
          <a:noFill/>
          <a:ln>
            <a:noFill/>
          </a:ln>
        </p:spPr>
      </p:pic>
      <p:sp>
        <p:nvSpPr>
          <p:cNvPr id="201" name="Google Shape;201;p31"/>
          <p:cNvSpPr/>
          <p:nvPr/>
        </p:nvSpPr>
        <p:spPr>
          <a:xfrm>
            <a:off x="4831362" y="4318012"/>
            <a:ext cx="6828623" cy="156966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200"/>
              </a:spcBef>
              <a:spcAft>
                <a:spcPts val="1200"/>
              </a:spcAft>
              <a:buClr>
                <a:schemeClr val="dk1"/>
              </a:buClr>
              <a:buSzPts val="1100"/>
              <a:buFont typeface="Arial"/>
              <a:buNone/>
            </a:pPr>
            <a:r>
              <a:rPr lang="en-US" sz="2400">
                <a:solidFill>
                  <a:schemeClr val="dk1"/>
                </a:solidFill>
                <a:latin typeface="Calibri"/>
                <a:ea typeface="Calibri"/>
                <a:cs typeface="Calibri"/>
                <a:sym typeface="Calibri"/>
              </a:rPr>
              <a:t>An adapter sleeve is used to tighten the round nut and the bearing. Adapter sleeves are used for easy assembly and disassembly of tapered bearings.</a:t>
            </a:r>
            <a:endParaRPr sz="2400">
              <a:solidFill>
                <a:schemeClr val="dk1"/>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0" name="Shape 1040"/>
        <p:cNvGrpSpPr/>
        <p:nvPr/>
      </p:nvGrpSpPr>
      <p:grpSpPr>
        <a:xfrm>
          <a:off x="0" y="0"/>
          <a:ext cx="0" cy="0"/>
          <a:chOff x="0" y="0"/>
          <a:chExt cx="0" cy="0"/>
        </a:xfrm>
      </p:grpSpPr>
      <p:sp>
        <p:nvSpPr>
          <p:cNvPr id="1041" name="Google Shape;1041;p85"/>
          <p:cNvSpPr/>
          <p:nvPr/>
        </p:nvSpPr>
        <p:spPr>
          <a:xfrm>
            <a:off x="1"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42" name="Google Shape;1042;p85"/>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en-US" sz="3600"/>
              <a:t>Snap Gauge</a:t>
            </a:r>
            <a:endParaRPr sz="3600"/>
          </a:p>
        </p:txBody>
      </p:sp>
      <p:sp>
        <p:nvSpPr>
          <p:cNvPr id="1043" name="Google Shape;1043;p85"/>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44" name="Google Shape;1044;p85"/>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45" name="Google Shape;1045;p85"/>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46" name="Google Shape;1046;p85"/>
          <p:cNvSpPr/>
          <p:nvPr/>
        </p:nvSpPr>
        <p:spPr>
          <a:xfrm>
            <a:off x="4889530" y="4135106"/>
            <a:ext cx="6860103" cy="2308284"/>
          </a:xfrm>
          <a:prstGeom prst="rect">
            <a:avLst/>
          </a:prstGeom>
          <a:noFill/>
          <a:ln>
            <a:noFill/>
          </a:ln>
        </p:spPr>
        <p:txBody>
          <a:bodyPr anchorCtr="0" anchor="t" bIns="45700" lIns="91425" spcFirstLastPara="1" rIns="91425" wrap="square" tIns="45700">
            <a:spAutoFit/>
          </a:bodyPr>
          <a:lstStyle/>
          <a:p>
            <a:pPr indent="0" lvl="0" marL="0" rtl="0" algn="just">
              <a:lnSpc>
                <a:spcPct val="115000"/>
              </a:lnSpc>
              <a:spcBef>
                <a:spcPts val="1200"/>
              </a:spcBef>
              <a:spcAft>
                <a:spcPts val="1200"/>
              </a:spcAft>
              <a:buSzPts val="1100"/>
              <a:buNone/>
            </a:pPr>
            <a:r>
              <a:rPr lang="en-US" sz="2400">
                <a:solidFill>
                  <a:schemeClr val="dk1"/>
                </a:solidFill>
                <a:latin typeface="Calibri"/>
                <a:ea typeface="Calibri"/>
                <a:cs typeface="Calibri"/>
                <a:sym typeface="Calibri"/>
              </a:rPr>
              <a:t>A snap gauge is a form of go/no go gauge. It is a limit gauge with permanently or temporarily fixed measurement aperture(s) and gaps. It can quickly verify the outside dimensions of a part.</a:t>
            </a:r>
            <a:endParaRPr sz="2400">
              <a:solidFill>
                <a:schemeClr val="dk1"/>
              </a:solidFill>
              <a:latin typeface="Calibri"/>
              <a:ea typeface="Calibri"/>
              <a:cs typeface="Calibri"/>
              <a:sym typeface="Calibri"/>
            </a:endParaRPr>
          </a:p>
        </p:txBody>
      </p:sp>
      <p:pic>
        <p:nvPicPr>
          <p:cNvPr descr="MASTARLAR MASTAR ÇEŞİTLERİ. 1 - Tampon Mastarlar. 2 - Vida Mastarları. 3 - Çatal  Mastarlar. 4 - Johnson Mastarları. 5 - Prizmatik Mastarlar - PDF Ücretsiz  indirin" id="1047" name="Google Shape;1047;p85"/>
          <p:cNvPicPr preferRelativeResize="0"/>
          <p:nvPr/>
        </p:nvPicPr>
        <p:blipFill rotWithShape="1">
          <a:blip r:embed="rId3">
            <a:alphaModFix/>
          </a:blip>
          <a:srcRect b="0" l="0" r="0" t="0"/>
          <a:stretch/>
        </p:blipFill>
        <p:spPr>
          <a:xfrm>
            <a:off x="642484" y="798991"/>
            <a:ext cx="3641021" cy="2240628"/>
          </a:xfrm>
          <a:prstGeom prst="rect">
            <a:avLst/>
          </a:prstGeom>
          <a:noFill/>
          <a:ln>
            <a:noFill/>
          </a:ln>
        </p:spPr>
      </p:pic>
      <p:pic>
        <p:nvPicPr>
          <p:cNvPr descr="Mastarlar" id="1048" name="Google Shape;1048;p85"/>
          <p:cNvPicPr preferRelativeResize="0"/>
          <p:nvPr/>
        </p:nvPicPr>
        <p:blipFill rotWithShape="1">
          <a:blip r:embed="rId4">
            <a:alphaModFix/>
          </a:blip>
          <a:srcRect b="0" l="0" r="0" t="0"/>
          <a:stretch/>
        </p:blipFill>
        <p:spPr>
          <a:xfrm>
            <a:off x="5167284" y="437659"/>
            <a:ext cx="2597201" cy="2451039"/>
          </a:xfrm>
          <a:prstGeom prst="rect">
            <a:avLst/>
          </a:prstGeom>
          <a:noFill/>
          <a:ln>
            <a:noFill/>
          </a:ln>
        </p:spPr>
      </p:pic>
      <p:pic>
        <p:nvPicPr>
          <p:cNvPr descr="Asil, Ayarlanabilir Çatal Mastarlar - Yamer" id="1049" name="Google Shape;1049;p85"/>
          <p:cNvPicPr preferRelativeResize="0"/>
          <p:nvPr/>
        </p:nvPicPr>
        <p:blipFill rotWithShape="1">
          <a:blip r:embed="rId5">
            <a:alphaModFix/>
          </a:blip>
          <a:srcRect b="0" l="0" r="0" t="0"/>
          <a:stretch/>
        </p:blipFill>
        <p:spPr>
          <a:xfrm>
            <a:off x="8206851" y="105069"/>
            <a:ext cx="3223393" cy="3223393"/>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3" name="Shape 1053"/>
        <p:cNvGrpSpPr/>
        <p:nvPr/>
      </p:nvGrpSpPr>
      <p:grpSpPr>
        <a:xfrm>
          <a:off x="0" y="0"/>
          <a:ext cx="0" cy="0"/>
          <a:chOff x="0" y="0"/>
          <a:chExt cx="0" cy="0"/>
        </a:xfrm>
      </p:grpSpPr>
      <p:sp>
        <p:nvSpPr>
          <p:cNvPr id="1054" name="Google Shape;1054;p86"/>
          <p:cNvSpPr/>
          <p:nvPr/>
        </p:nvSpPr>
        <p:spPr>
          <a:xfrm>
            <a:off x="1"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55" name="Google Shape;1055;p86"/>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b="1" lang="en-US" sz="3600"/>
              <a:t>Telescoping Gauges</a:t>
            </a:r>
            <a:endParaRPr b="1" sz="3600"/>
          </a:p>
        </p:txBody>
      </p:sp>
      <p:sp>
        <p:nvSpPr>
          <p:cNvPr id="1056" name="Google Shape;1056;p86"/>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57" name="Google Shape;1057;p86"/>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58" name="Google Shape;1058;p86"/>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59" name="Google Shape;1059;p86"/>
          <p:cNvSpPr/>
          <p:nvPr/>
        </p:nvSpPr>
        <p:spPr>
          <a:xfrm>
            <a:off x="4889530" y="4135106"/>
            <a:ext cx="6860103" cy="193895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lang="en-US" sz="2400">
                <a:solidFill>
                  <a:schemeClr val="dk1"/>
                </a:solidFill>
                <a:latin typeface="Calibri"/>
                <a:ea typeface="Calibri"/>
                <a:cs typeface="Calibri"/>
                <a:sym typeface="Calibri"/>
              </a:rPr>
              <a:t>Telescoping gauges are indirect measuring devices. This is a T-shaped tool. It consists of a handle, two telescopic rods and a locking screw. It is used to measure the internal diameter of a bore, hole, groove, slot.</a:t>
            </a:r>
            <a:endParaRPr b="0" i="0" sz="2400" u="none" cap="none" strike="noStrike">
              <a:solidFill>
                <a:schemeClr val="dk1"/>
              </a:solidFill>
              <a:latin typeface="Calibri"/>
              <a:ea typeface="Calibri"/>
              <a:cs typeface="Calibri"/>
              <a:sym typeface="Calibri"/>
            </a:endParaRPr>
          </a:p>
        </p:txBody>
      </p:sp>
      <p:pic>
        <p:nvPicPr>
          <p:cNvPr descr="Telescoping Gauge Set, 6 Pc." id="1060" name="Google Shape;1060;p86"/>
          <p:cNvPicPr preferRelativeResize="0"/>
          <p:nvPr/>
        </p:nvPicPr>
        <p:blipFill rotWithShape="1">
          <a:blip r:embed="rId3">
            <a:alphaModFix/>
          </a:blip>
          <a:srcRect b="0" l="0" r="0" t="0"/>
          <a:stretch/>
        </p:blipFill>
        <p:spPr>
          <a:xfrm>
            <a:off x="1323563" y="243718"/>
            <a:ext cx="3070412" cy="3070412"/>
          </a:xfrm>
          <a:prstGeom prst="rect">
            <a:avLst/>
          </a:prstGeom>
          <a:noFill/>
          <a:ln>
            <a:noFill/>
          </a:ln>
        </p:spPr>
      </p:pic>
      <p:pic>
        <p:nvPicPr>
          <p:cNvPr descr="TELESCOPING GAUGE 5291-90-150 - Precision measuring instruments | Limit" id="1061" name="Google Shape;1061;p86"/>
          <p:cNvPicPr preferRelativeResize="0"/>
          <p:nvPr/>
        </p:nvPicPr>
        <p:blipFill rotWithShape="1">
          <a:blip r:embed="rId4">
            <a:alphaModFix/>
          </a:blip>
          <a:srcRect b="0" l="0" r="0" t="0"/>
          <a:stretch/>
        </p:blipFill>
        <p:spPr>
          <a:xfrm>
            <a:off x="5627771" y="432924"/>
            <a:ext cx="5674732" cy="2496882"/>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5" name="Shape 1065"/>
        <p:cNvGrpSpPr/>
        <p:nvPr/>
      </p:nvGrpSpPr>
      <p:grpSpPr>
        <a:xfrm>
          <a:off x="0" y="0"/>
          <a:ext cx="0" cy="0"/>
          <a:chOff x="0" y="0"/>
          <a:chExt cx="0" cy="0"/>
        </a:xfrm>
      </p:grpSpPr>
      <p:sp>
        <p:nvSpPr>
          <p:cNvPr id="1066" name="Google Shape;1066;p87"/>
          <p:cNvSpPr/>
          <p:nvPr/>
        </p:nvSpPr>
        <p:spPr>
          <a:xfrm>
            <a:off x="1"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67" name="Google Shape;1067;p87"/>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b="1" lang="en-US" sz="3600"/>
              <a:t>Thread Plug Gages</a:t>
            </a:r>
            <a:endParaRPr b="1" sz="3600"/>
          </a:p>
        </p:txBody>
      </p:sp>
      <p:sp>
        <p:nvSpPr>
          <p:cNvPr id="1068" name="Google Shape;1068;p87"/>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69" name="Google Shape;1069;p87"/>
          <p:cNvSpPr/>
          <p:nvPr/>
        </p:nvSpPr>
        <p:spPr>
          <a:xfrm>
            <a:off x="480127"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70" name="Google Shape;1070;p87"/>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71" name="Google Shape;1071;p87"/>
          <p:cNvSpPr/>
          <p:nvPr/>
        </p:nvSpPr>
        <p:spPr>
          <a:xfrm>
            <a:off x="4889530" y="4135106"/>
            <a:ext cx="6860103" cy="2308284"/>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lang="en-US" sz="2400">
                <a:solidFill>
                  <a:schemeClr val="dk1"/>
                </a:solidFill>
                <a:latin typeface="Calibri"/>
                <a:ea typeface="Calibri"/>
                <a:cs typeface="Calibri"/>
                <a:sym typeface="Calibri"/>
              </a:rPr>
              <a:t>Thread plug gages have two ends: a go- no go. They  are used to check tolerances of threaded parts according to a certain specification. They have highly specific calibration tools. They are used to assure quality control and conformity to standards</a:t>
            </a:r>
            <a:endParaRPr b="0" i="0" sz="2400" u="none" cap="none" strike="noStrike">
              <a:solidFill>
                <a:schemeClr val="dk1"/>
              </a:solidFill>
              <a:latin typeface="Calibri"/>
              <a:ea typeface="Calibri"/>
              <a:cs typeface="Calibri"/>
              <a:sym typeface="Calibri"/>
            </a:endParaRPr>
          </a:p>
        </p:txBody>
      </p:sp>
      <p:pic>
        <p:nvPicPr>
          <p:cNvPr descr="Ürünler | FERTER" id="1072" name="Google Shape;1072;p87"/>
          <p:cNvPicPr preferRelativeResize="0"/>
          <p:nvPr/>
        </p:nvPicPr>
        <p:blipFill rotWithShape="1">
          <a:blip r:embed="rId3">
            <a:alphaModFix/>
          </a:blip>
          <a:srcRect b="0" l="0" r="0" t="51765"/>
          <a:stretch/>
        </p:blipFill>
        <p:spPr>
          <a:xfrm>
            <a:off x="936692" y="905624"/>
            <a:ext cx="6221432" cy="1746599"/>
          </a:xfrm>
          <a:prstGeom prst="rect">
            <a:avLst/>
          </a:prstGeom>
          <a:noFill/>
          <a:ln>
            <a:noFill/>
          </a:ln>
        </p:spPr>
      </p:pic>
      <p:pic>
        <p:nvPicPr>
          <p:cNvPr descr="Ürünler | FERTER" id="1073" name="Google Shape;1073;p87"/>
          <p:cNvPicPr preferRelativeResize="0"/>
          <p:nvPr/>
        </p:nvPicPr>
        <p:blipFill rotWithShape="1">
          <a:blip r:embed="rId3">
            <a:alphaModFix/>
          </a:blip>
          <a:srcRect b="45553" l="17015" r="20912" t="0"/>
          <a:stretch/>
        </p:blipFill>
        <p:spPr>
          <a:xfrm>
            <a:off x="6977849" y="701074"/>
            <a:ext cx="4350058" cy="2220851"/>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7" name="Shape 1077"/>
        <p:cNvGrpSpPr/>
        <p:nvPr/>
      </p:nvGrpSpPr>
      <p:grpSpPr>
        <a:xfrm>
          <a:off x="0" y="0"/>
          <a:ext cx="0" cy="0"/>
          <a:chOff x="0" y="0"/>
          <a:chExt cx="0" cy="0"/>
        </a:xfrm>
      </p:grpSpPr>
      <p:sp>
        <p:nvSpPr>
          <p:cNvPr id="1078" name="Google Shape;1078;p88"/>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79" name="Google Shape;1079;p88"/>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t>Pivot Pin</a:t>
            </a:r>
            <a:endParaRPr b="1"/>
          </a:p>
        </p:txBody>
      </p:sp>
      <p:sp>
        <p:nvSpPr>
          <p:cNvPr id="1080" name="Google Shape;1080;p88"/>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81" name="Google Shape;1081;p88"/>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82" name="Google Shape;1082;p88"/>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madeni eşyalar, vida, dişli içeren bir resim&#10;&#10;Açıklama otomatik olarak oluşturuldu" id="1083" name="Google Shape;1083;p88"/>
          <p:cNvPicPr preferRelativeResize="0"/>
          <p:nvPr>
            <p:ph idx="1" type="body"/>
          </p:nvPr>
        </p:nvPicPr>
        <p:blipFill rotWithShape="1">
          <a:blip r:embed="rId3">
            <a:alphaModFix/>
          </a:blip>
          <a:srcRect b="15790" l="8814" r="0" t="15964"/>
          <a:stretch/>
        </p:blipFill>
        <p:spPr>
          <a:xfrm>
            <a:off x="5790083" y="409302"/>
            <a:ext cx="2512971" cy="2621281"/>
          </a:xfrm>
          <a:prstGeom prst="rect">
            <a:avLst/>
          </a:prstGeom>
          <a:noFill/>
          <a:ln>
            <a:noFill/>
          </a:ln>
        </p:spPr>
      </p:pic>
      <p:pic>
        <p:nvPicPr>
          <p:cNvPr id="1084" name="Google Shape;1084;p88"/>
          <p:cNvPicPr preferRelativeResize="0"/>
          <p:nvPr/>
        </p:nvPicPr>
        <p:blipFill rotWithShape="1">
          <a:blip r:embed="rId4">
            <a:alphaModFix/>
          </a:blip>
          <a:srcRect b="0" l="0" r="0" t="0"/>
          <a:stretch/>
        </p:blipFill>
        <p:spPr>
          <a:xfrm>
            <a:off x="2902130" y="1863568"/>
            <a:ext cx="2370064" cy="1708312"/>
          </a:xfrm>
          <a:prstGeom prst="rect">
            <a:avLst/>
          </a:prstGeom>
          <a:noFill/>
          <a:ln>
            <a:noFill/>
          </a:ln>
        </p:spPr>
      </p:pic>
      <p:pic>
        <p:nvPicPr>
          <p:cNvPr id="1085" name="Google Shape;1085;p88"/>
          <p:cNvPicPr preferRelativeResize="0"/>
          <p:nvPr/>
        </p:nvPicPr>
        <p:blipFill rotWithShape="1">
          <a:blip r:embed="rId5">
            <a:alphaModFix/>
          </a:blip>
          <a:srcRect b="0" l="0" r="0" t="9195"/>
          <a:stretch/>
        </p:blipFill>
        <p:spPr>
          <a:xfrm>
            <a:off x="9313159" y="117761"/>
            <a:ext cx="2378650" cy="1918585"/>
          </a:xfrm>
          <a:prstGeom prst="rect">
            <a:avLst/>
          </a:prstGeom>
          <a:noFill/>
          <a:ln>
            <a:noFill/>
          </a:ln>
        </p:spPr>
      </p:pic>
      <p:pic>
        <p:nvPicPr>
          <p:cNvPr descr="Urunlerimiz - Emek Özel Civata Makine San. ve Tic. Ltd. Şti." id="1086" name="Google Shape;1086;p88"/>
          <p:cNvPicPr preferRelativeResize="0"/>
          <p:nvPr/>
        </p:nvPicPr>
        <p:blipFill rotWithShape="1">
          <a:blip r:embed="rId6">
            <a:alphaModFix/>
          </a:blip>
          <a:srcRect b="9696" l="0" r="7746" t="9210"/>
          <a:stretch/>
        </p:blipFill>
        <p:spPr>
          <a:xfrm flipH="1">
            <a:off x="746466" y="75697"/>
            <a:ext cx="1947391" cy="1718269"/>
          </a:xfrm>
          <a:prstGeom prst="rect">
            <a:avLst/>
          </a:prstGeom>
          <a:noFill/>
          <a:ln>
            <a:noFill/>
          </a:ln>
        </p:spPr>
      </p:pic>
      <p:sp>
        <p:nvSpPr>
          <p:cNvPr id="1087" name="Google Shape;1087;p88"/>
          <p:cNvSpPr/>
          <p:nvPr/>
        </p:nvSpPr>
        <p:spPr>
          <a:xfrm>
            <a:off x="4830225" y="4135100"/>
            <a:ext cx="6919500" cy="1938900"/>
          </a:xfrm>
          <a:prstGeom prst="rect">
            <a:avLst/>
          </a:prstGeom>
          <a:noFill/>
          <a:ln>
            <a:noFill/>
          </a:ln>
        </p:spPr>
        <p:txBody>
          <a:bodyPr anchorCtr="0" anchor="t" bIns="45700" lIns="91425" spcFirstLastPara="1" rIns="91425" wrap="square" tIns="45700">
            <a:spAutoFit/>
          </a:bodyPr>
          <a:lstStyle/>
          <a:p>
            <a:pPr indent="0" lvl="0" marL="0" rtl="0" algn="just">
              <a:lnSpc>
                <a:spcPct val="115000"/>
              </a:lnSpc>
              <a:spcBef>
                <a:spcPts val="1200"/>
              </a:spcBef>
              <a:spcAft>
                <a:spcPts val="1200"/>
              </a:spcAft>
              <a:buClr>
                <a:schemeClr val="dk1"/>
              </a:buClr>
              <a:buSzPts val="1100"/>
              <a:buFont typeface="Arial"/>
              <a:buNone/>
            </a:pPr>
            <a:r>
              <a:rPr lang="en-US" sz="2400">
                <a:solidFill>
                  <a:schemeClr val="dk1"/>
                </a:solidFill>
                <a:latin typeface="Calibri"/>
                <a:ea typeface="Calibri"/>
                <a:cs typeface="Calibri"/>
                <a:sym typeface="Calibri"/>
              </a:rPr>
              <a:t>A pivot is used to support rotating machine elements. A pivot pin is a cylindrical, short shaft. It is used to connect movable machine elements.</a:t>
            </a:r>
            <a:endParaRPr sz="2400">
              <a:solidFill>
                <a:schemeClr val="dk1"/>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1" name="Shape 1091"/>
        <p:cNvGrpSpPr/>
        <p:nvPr/>
      </p:nvGrpSpPr>
      <p:grpSpPr>
        <a:xfrm>
          <a:off x="0" y="0"/>
          <a:ext cx="0" cy="0"/>
          <a:chOff x="0" y="0"/>
          <a:chExt cx="0" cy="0"/>
        </a:xfrm>
      </p:grpSpPr>
      <p:sp>
        <p:nvSpPr>
          <p:cNvPr id="1092" name="Google Shape;1092;p89"/>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93" name="Google Shape;1093;p89"/>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t>Cotter</a:t>
            </a:r>
            <a:endParaRPr b="1" sz="3600"/>
          </a:p>
        </p:txBody>
      </p:sp>
      <p:sp>
        <p:nvSpPr>
          <p:cNvPr id="1094" name="Google Shape;1094;p89"/>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95" name="Google Shape;1095;p89"/>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96" name="Google Shape;1096;p89"/>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GUPİLYA ( KOPİLYA ) DIN 94 | BRC BAĞLANTI ELEMANLARI RONDELA CİVATA SANAYİ  TİC. LTD. ŞTİ." id="1097" name="Google Shape;1097;p89"/>
          <p:cNvPicPr preferRelativeResize="0"/>
          <p:nvPr/>
        </p:nvPicPr>
        <p:blipFill rotWithShape="1">
          <a:blip r:embed="rId3">
            <a:alphaModFix/>
          </a:blip>
          <a:srcRect b="0" l="6036" r="6036" t="8040"/>
          <a:stretch/>
        </p:blipFill>
        <p:spPr>
          <a:xfrm>
            <a:off x="6637266" y="119223"/>
            <a:ext cx="2143125" cy="1678882"/>
          </a:xfrm>
          <a:prstGeom prst="rect">
            <a:avLst/>
          </a:prstGeom>
          <a:noFill/>
          <a:ln>
            <a:noFill/>
          </a:ln>
        </p:spPr>
      </p:pic>
      <p:pic>
        <p:nvPicPr>
          <p:cNvPr descr="DIN 11024 Firkete | CivataSomun" id="1098" name="Google Shape;1098;p89"/>
          <p:cNvPicPr preferRelativeResize="0"/>
          <p:nvPr/>
        </p:nvPicPr>
        <p:blipFill rotWithShape="1">
          <a:blip r:embed="rId4">
            <a:alphaModFix/>
          </a:blip>
          <a:srcRect b="0" l="0" r="0" t="0"/>
          <a:stretch/>
        </p:blipFill>
        <p:spPr>
          <a:xfrm>
            <a:off x="532016" y="2067253"/>
            <a:ext cx="2751116" cy="1397392"/>
          </a:xfrm>
          <a:prstGeom prst="rect">
            <a:avLst/>
          </a:prstGeom>
          <a:noFill/>
          <a:ln>
            <a:noFill/>
          </a:ln>
        </p:spPr>
      </p:pic>
      <p:pic>
        <p:nvPicPr>
          <p:cNvPr descr="Norm M2,5x40 Pim Kopilya - 2.5 mm Kopilyalar - Hirdavatmarketim.com" id="1099" name="Google Shape;1099;p89"/>
          <p:cNvPicPr preferRelativeResize="0"/>
          <p:nvPr/>
        </p:nvPicPr>
        <p:blipFill rotWithShape="1">
          <a:blip r:embed="rId5">
            <a:alphaModFix/>
          </a:blip>
          <a:srcRect b="0" l="0" r="0" t="0"/>
          <a:stretch/>
        </p:blipFill>
        <p:spPr>
          <a:xfrm>
            <a:off x="4596070" y="50435"/>
            <a:ext cx="1678882" cy="1678882"/>
          </a:xfrm>
          <a:prstGeom prst="rect">
            <a:avLst/>
          </a:prstGeom>
          <a:noFill/>
          <a:ln>
            <a:noFill/>
          </a:ln>
        </p:spPr>
      </p:pic>
      <p:pic>
        <p:nvPicPr>
          <p:cNvPr descr="Firkete, Yaylı Pim ve Kupilya Çeşitleri - Civteccivata" id="1100" name="Google Shape;1100;p89"/>
          <p:cNvPicPr preferRelativeResize="0"/>
          <p:nvPr/>
        </p:nvPicPr>
        <p:blipFill rotWithShape="1">
          <a:blip r:embed="rId6">
            <a:alphaModFix/>
          </a:blip>
          <a:srcRect b="0" l="0" r="0" t="0"/>
          <a:stretch/>
        </p:blipFill>
        <p:spPr>
          <a:xfrm>
            <a:off x="8779126" y="348807"/>
            <a:ext cx="2761020" cy="2761020"/>
          </a:xfrm>
          <a:prstGeom prst="rect">
            <a:avLst/>
          </a:prstGeom>
          <a:noFill/>
          <a:ln>
            <a:noFill/>
          </a:ln>
        </p:spPr>
      </p:pic>
      <p:pic>
        <p:nvPicPr>
          <p:cNvPr descr="Kopilya | Wikiderya" id="1101" name="Google Shape;1101;p89"/>
          <p:cNvPicPr preferRelativeResize="0"/>
          <p:nvPr/>
        </p:nvPicPr>
        <p:blipFill rotWithShape="1">
          <a:blip r:embed="rId7">
            <a:alphaModFix/>
          </a:blip>
          <a:srcRect b="0" l="0" r="0" t="0"/>
          <a:stretch/>
        </p:blipFill>
        <p:spPr>
          <a:xfrm>
            <a:off x="5074865" y="1629182"/>
            <a:ext cx="2390775" cy="1914525"/>
          </a:xfrm>
          <a:prstGeom prst="rect">
            <a:avLst/>
          </a:prstGeom>
          <a:noFill/>
          <a:ln>
            <a:noFill/>
          </a:ln>
        </p:spPr>
      </p:pic>
      <p:sp>
        <p:nvSpPr>
          <p:cNvPr id="1102" name="Google Shape;1102;p89"/>
          <p:cNvSpPr/>
          <p:nvPr/>
        </p:nvSpPr>
        <p:spPr>
          <a:xfrm>
            <a:off x="5064230" y="4307041"/>
            <a:ext cx="6746769" cy="156966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400"/>
              <a:buFont typeface="Arial"/>
              <a:buNone/>
            </a:pPr>
            <a:r>
              <a:rPr lang="en-US" sz="2400">
                <a:solidFill>
                  <a:schemeClr val="dk1"/>
                </a:solidFill>
                <a:latin typeface="Calibri"/>
                <a:ea typeface="Calibri"/>
                <a:cs typeface="Calibri"/>
                <a:sym typeface="Calibri"/>
              </a:rPr>
              <a:t>A cotter is a wedge-shaped or tapered piece. It is used to fasten parts of a structure. It secures fasteners nuts and pins. It also prevents the self-dissolving of fasteners.</a:t>
            </a:r>
            <a:endParaRPr b="0" i="0" sz="2400" u="none" cap="none" strike="noStrike">
              <a:solidFill>
                <a:schemeClr val="dk1"/>
              </a:solidFill>
              <a:latin typeface="Calibri"/>
              <a:ea typeface="Calibri"/>
              <a:cs typeface="Calibri"/>
              <a:sym typeface="Calibri"/>
            </a:endParaRPr>
          </a:p>
        </p:txBody>
      </p:sp>
      <p:pic>
        <p:nvPicPr>
          <p:cNvPr descr="Gupilya nedir? Gupilya çeşitleri,ölçüleri ve standartları | Makine Eğitimi" id="1103" name="Google Shape;1103;p89"/>
          <p:cNvPicPr preferRelativeResize="0"/>
          <p:nvPr/>
        </p:nvPicPr>
        <p:blipFill rotWithShape="1">
          <a:blip r:embed="rId8">
            <a:alphaModFix/>
          </a:blip>
          <a:srcRect b="0" l="0" r="0" t="0"/>
          <a:stretch/>
        </p:blipFill>
        <p:spPr>
          <a:xfrm>
            <a:off x="634742" y="99615"/>
            <a:ext cx="4216037" cy="187443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7" name="Shape 1107"/>
        <p:cNvGrpSpPr/>
        <p:nvPr/>
      </p:nvGrpSpPr>
      <p:grpSpPr>
        <a:xfrm>
          <a:off x="0" y="0"/>
          <a:ext cx="0" cy="0"/>
          <a:chOff x="0" y="0"/>
          <a:chExt cx="0" cy="0"/>
        </a:xfrm>
      </p:grpSpPr>
      <p:sp>
        <p:nvSpPr>
          <p:cNvPr id="1108" name="Google Shape;1108;p90"/>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09" name="Google Shape;1109;p90"/>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t>Roll Pin</a:t>
            </a:r>
            <a:endParaRPr b="1"/>
          </a:p>
        </p:txBody>
      </p:sp>
      <p:sp>
        <p:nvSpPr>
          <p:cNvPr id="1110" name="Google Shape;1110;p90"/>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11" name="Google Shape;1111;p90"/>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12" name="Google Shape;1112;p90"/>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tabanca, dişli içeren bir resim&#10;&#10;Açıklama otomatik olarak oluşturuldu" id="1113" name="Google Shape;1113;p90"/>
          <p:cNvPicPr preferRelativeResize="0"/>
          <p:nvPr>
            <p:ph idx="1" type="body"/>
          </p:nvPr>
        </p:nvPicPr>
        <p:blipFill rotWithShape="1">
          <a:blip r:embed="rId3">
            <a:alphaModFix/>
          </a:blip>
          <a:srcRect b="17884" l="0" r="0" t="0"/>
          <a:stretch/>
        </p:blipFill>
        <p:spPr>
          <a:xfrm>
            <a:off x="1183611" y="302669"/>
            <a:ext cx="3571875" cy="2933073"/>
          </a:xfrm>
          <a:prstGeom prst="rect">
            <a:avLst/>
          </a:prstGeom>
          <a:noFill/>
          <a:ln>
            <a:noFill/>
          </a:ln>
        </p:spPr>
      </p:pic>
      <p:pic>
        <p:nvPicPr>
          <p:cNvPr id="1114" name="Google Shape;1114;p90"/>
          <p:cNvPicPr preferRelativeResize="0"/>
          <p:nvPr/>
        </p:nvPicPr>
        <p:blipFill rotWithShape="1">
          <a:blip r:embed="rId4">
            <a:alphaModFix/>
          </a:blip>
          <a:srcRect b="0" l="0" r="0" t="0"/>
          <a:stretch/>
        </p:blipFill>
        <p:spPr>
          <a:xfrm>
            <a:off x="8376949" y="302669"/>
            <a:ext cx="2816762" cy="2952509"/>
          </a:xfrm>
          <a:prstGeom prst="rect">
            <a:avLst/>
          </a:prstGeom>
          <a:noFill/>
          <a:ln>
            <a:noFill/>
          </a:ln>
        </p:spPr>
      </p:pic>
      <p:sp>
        <p:nvSpPr>
          <p:cNvPr id="1115" name="Google Shape;1115;p90"/>
          <p:cNvSpPr/>
          <p:nvPr/>
        </p:nvSpPr>
        <p:spPr>
          <a:xfrm>
            <a:off x="5064225" y="4051650"/>
            <a:ext cx="6609600" cy="1938900"/>
          </a:xfrm>
          <a:prstGeom prst="rect">
            <a:avLst/>
          </a:prstGeom>
          <a:noFill/>
          <a:ln>
            <a:noFill/>
          </a:ln>
        </p:spPr>
        <p:txBody>
          <a:bodyPr anchorCtr="0" anchor="t" bIns="45700" lIns="91425" spcFirstLastPara="1" rIns="91425" wrap="square" tIns="45700">
            <a:spAutoFit/>
          </a:bodyPr>
          <a:lstStyle/>
          <a:p>
            <a:pPr indent="0" lvl="0" marL="0" rtl="0" algn="just">
              <a:lnSpc>
                <a:spcPct val="115000"/>
              </a:lnSpc>
              <a:spcBef>
                <a:spcPts val="1200"/>
              </a:spcBef>
              <a:spcAft>
                <a:spcPts val="1200"/>
              </a:spcAft>
              <a:buClr>
                <a:schemeClr val="dk1"/>
              </a:buClr>
              <a:buSzPts val="1100"/>
              <a:buFont typeface="Arial"/>
              <a:buNone/>
            </a:pPr>
            <a:r>
              <a:rPr lang="en-US" sz="2400">
                <a:solidFill>
                  <a:schemeClr val="dk1"/>
                </a:solidFill>
                <a:latin typeface="Calibri"/>
                <a:ea typeface="Calibri"/>
                <a:cs typeface="Calibri"/>
                <a:sym typeface="Calibri"/>
              </a:rPr>
              <a:t>A roll pin is a cylindrical or conical, thin, long, machine element. Roll pins are used to fasten shafts. They are also used to centre parts.</a:t>
            </a:r>
            <a:endParaRPr sz="2400">
              <a:solidFill>
                <a:schemeClr val="dk1"/>
              </a:solidFill>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9" name="Shape 1119"/>
        <p:cNvGrpSpPr/>
        <p:nvPr/>
      </p:nvGrpSpPr>
      <p:grpSpPr>
        <a:xfrm>
          <a:off x="0" y="0"/>
          <a:ext cx="0" cy="0"/>
          <a:chOff x="0" y="0"/>
          <a:chExt cx="0" cy="0"/>
        </a:xfrm>
      </p:grpSpPr>
      <p:sp>
        <p:nvSpPr>
          <p:cNvPr id="1120" name="Google Shape;1120;p91"/>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21" name="Google Shape;1121;p91"/>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t>Screw Pins</a:t>
            </a:r>
            <a:endParaRPr b="1" sz="3600"/>
          </a:p>
        </p:txBody>
      </p:sp>
      <p:sp>
        <p:nvSpPr>
          <p:cNvPr id="1122" name="Google Shape;1122;p91"/>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23" name="Google Shape;1123;p91"/>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24" name="Google Shape;1124;p91"/>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madeni eşyalar, vida, dişli içeren bir resim&#10;&#10;Açıklama otomatik olarak oluşturuldu" id="1125" name="Google Shape;1125;p91"/>
          <p:cNvPicPr preferRelativeResize="0"/>
          <p:nvPr>
            <p:ph idx="1" type="body"/>
          </p:nvPr>
        </p:nvPicPr>
        <p:blipFill rotWithShape="1">
          <a:blip r:embed="rId3">
            <a:alphaModFix/>
          </a:blip>
          <a:srcRect b="0" l="0" r="0" t="0"/>
          <a:stretch/>
        </p:blipFill>
        <p:spPr>
          <a:xfrm>
            <a:off x="532015" y="383571"/>
            <a:ext cx="3806389" cy="3045111"/>
          </a:xfrm>
          <a:prstGeom prst="rect">
            <a:avLst/>
          </a:prstGeom>
          <a:noFill/>
          <a:ln>
            <a:noFill/>
          </a:ln>
        </p:spPr>
      </p:pic>
      <p:pic>
        <p:nvPicPr>
          <p:cNvPr descr="madeni eşyalar, vida, mikrofon içeren bir resim&#10;&#10;Açıklama otomatik olarak oluşturuldu" id="1126" name="Google Shape;1126;p91"/>
          <p:cNvPicPr preferRelativeResize="0"/>
          <p:nvPr/>
        </p:nvPicPr>
        <p:blipFill rotWithShape="1">
          <a:blip r:embed="rId4">
            <a:alphaModFix/>
          </a:blip>
          <a:srcRect b="0" l="0" r="0" t="0"/>
          <a:stretch/>
        </p:blipFill>
        <p:spPr>
          <a:xfrm>
            <a:off x="8238395" y="276718"/>
            <a:ext cx="3126441" cy="3083613"/>
          </a:xfrm>
          <a:prstGeom prst="rect">
            <a:avLst/>
          </a:prstGeom>
          <a:noFill/>
          <a:ln>
            <a:noFill/>
          </a:ln>
        </p:spPr>
      </p:pic>
      <p:pic>
        <p:nvPicPr>
          <p:cNvPr descr="madeni eşyalar, vida içeren bir resim&#10;&#10;Açıklama otomatik olarak oluşturuldu" id="1127" name="Google Shape;1127;p91"/>
          <p:cNvPicPr preferRelativeResize="0"/>
          <p:nvPr/>
        </p:nvPicPr>
        <p:blipFill rotWithShape="1">
          <a:blip r:embed="rId5">
            <a:alphaModFix/>
          </a:blip>
          <a:srcRect b="16510" l="0" r="0" t="10407"/>
          <a:stretch/>
        </p:blipFill>
        <p:spPr>
          <a:xfrm>
            <a:off x="4059410" y="383571"/>
            <a:ext cx="4073178" cy="2976760"/>
          </a:xfrm>
          <a:prstGeom prst="rect">
            <a:avLst/>
          </a:prstGeom>
          <a:noFill/>
          <a:ln>
            <a:noFill/>
          </a:ln>
        </p:spPr>
      </p:pic>
      <p:sp>
        <p:nvSpPr>
          <p:cNvPr id="1128" name="Google Shape;1128;p91"/>
          <p:cNvSpPr/>
          <p:nvPr/>
        </p:nvSpPr>
        <p:spPr>
          <a:xfrm>
            <a:off x="4860195" y="4548761"/>
            <a:ext cx="6096000" cy="120032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Screw Pins are headless bolts. </a:t>
            </a:r>
            <a:r>
              <a:rPr lang="en-US" sz="2400">
                <a:solidFill>
                  <a:schemeClr val="dk1"/>
                </a:solidFill>
                <a:latin typeface="Calibri"/>
                <a:ea typeface="Calibri"/>
                <a:cs typeface="Calibri"/>
                <a:sym typeface="Calibri"/>
              </a:rPr>
              <a:t>They </a:t>
            </a:r>
            <a:r>
              <a:rPr b="0" i="0" lang="en-US" sz="2400" u="none" cap="none" strike="noStrike">
                <a:solidFill>
                  <a:schemeClr val="dk1"/>
                </a:solidFill>
                <a:latin typeface="Calibri"/>
                <a:ea typeface="Calibri"/>
                <a:cs typeface="Calibri"/>
                <a:sym typeface="Calibri"/>
              </a:rPr>
              <a:t>have a screw thread throughout their body.</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2" name="Shape 1132"/>
        <p:cNvGrpSpPr/>
        <p:nvPr/>
      </p:nvGrpSpPr>
      <p:grpSpPr>
        <a:xfrm>
          <a:off x="0" y="0"/>
          <a:ext cx="0" cy="0"/>
          <a:chOff x="0" y="0"/>
          <a:chExt cx="0" cy="0"/>
        </a:xfrm>
      </p:grpSpPr>
      <p:sp>
        <p:nvSpPr>
          <p:cNvPr id="1133" name="Google Shape;1133;p92"/>
          <p:cNvSpPr/>
          <p:nvPr/>
        </p:nvSpPr>
        <p:spPr>
          <a:xfrm>
            <a:off x="0" y="15151"/>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34" name="Google Shape;1134;p92"/>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en-US" sz="3600"/>
              <a:t>Spring Dowel Pin</a:t>
            </a:r>
            <a:endParaRPr sz="3600"/>
          </a:p>
        </p:txBody>
      </p:sp>
      <p:sp>
        <p:nvSpPr>
          <p:cNvPr id="1135" name="Google Shape;1135;p92"/>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36" name="Google Shape;1136;p92"/>
          <p:cNvSpPr/>
          <p:nvPr/>
        </p:nvSpPr>
        <p:spPr>
          <a:xfrm>
            <a:off x="480126"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37" name="Google Shape;1137;p92"/>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38" name="Google Shape;1138;p92"/>
          <p:cNvSpPr/>
          <p:nvPr/>
        </p:nvSpPr>
        <p:spPr>
          <a:xfrm>
            <a:off x="4889530" y="4135106"/>
            <a:ext cx="6860103" cy="2308284"/>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lang="en-US" sz="2400">
                <a:solidFill>
                  <a:schemeClr val="dk1"/>
                </a:solidFill>
                <a:latin typeface="Calibri"/>
                <a:ea typeface="Calibri"/>
                <a:cs typeface="Calibri"/>
                <a:sym typeface="Calibri"/>
              </a:rPr>
              <a:t>Spring dowel pins are slotted pins. They are made from high carbon spring steel material. They are mechanical fasteners. They secure the position of two or more parts of a machine relative to each other.</a:t>
            </a:r>
            <a:endParaRPr b="0" i="0" sz="2400" u="none" cap="none" strike="noStrike">
              <a:solidFill>
                <a:schemeClr val="dk1"/>
              </a:solidFill>
              <a:latin typeface="Calibri"/>
              <a:ea typeface="Calibri"/>
              <a:cs typeface="Calibri"/>
              <a:sym typeface="Calibri"/>
            </a:endParaRPr>
          </a:p>
        </p:txBody>
      </p:sp>
      <p:pic>
        <p:nvPicPr>
          <p:cNvPr descr="https://lh3.googleusercontent.com/proxy/uHK2WNvzaHruyR9tp6DiSxpISDHtI4aqey9ph-GIOXM9QmZT8KCop6lmnFPaZbzyrsDUiQTw7nbT9EfpqXifEAB3UkWiO0ilGQ" id="1139" name="Google Shape;1139;p92"/>
          <p:cNvPicPr preferRelativeResize="0"/>
          <p:nvPr/>
        </p:nvPicPr>
        <p:blipFill rotWithShape="1">
          <a:blip r:embed="rId3">
            <a:alphaModFix/>
          </a:blip>
          <a:srcRect b="0" l="0" r="0" t="0"/>
          <a:stretch/>
        </p:blipFill>
        <p:spPr>
          <a:xfrm>
            <a:off x="4844139" y="432387"/>
            <a:ext cx="2503718" cy="2693074"/>
          </a:xfrm>
          <a:prstGeom prst="rect">
            <a:avLst/>
          </a:prstGeom>
          <a:noFill/>
          <a:ln>
            <a:noFill/>
          </a:ln>
        </p:spPr>
      </p:pic>
      <p:pic>
        <p:nvPicPr>
          <p:cNvPr descr="https://lh3.googleusercontent.com/proxy/_2ciTnpNVUrqWSPzjNLfCFpzmRpNCl-GtjTgNGOUbyZBm-PkX9F5HnuXcMsPPmN2D0VN0RncRES3mO7KMUNy8aC_xfVUSg_D6E_2EDNrUeSG9tikkcb4O744ALkai169qgxqbcgh" id="1140" name="Google Shape;1140;p92"/>
          <p:cNvPicPr preferRelativeResize="0"/>
          <p:nvPr/>
        </p:nvPicPr>
        <p:blipFill rotWithShape="1">
          <a:blip r:embed="rId4">
            <a:alphaModFix/>
          </a:blip>
          <a:srcRect b="27293" l="0" r="0" t="13708"/>
          <a:stretch/>
        </p:blipFill>
        <p:spPr>
          <a:xfrm>
            <a:off x="8552882" y="174173"/>
            <a:ext cx="2952157" cy="1741714"/>
          </a:xfrm>
          <a:prstGeom prst="rect">
            <a:avLst/>
          </a:prstGeom>
          <a:noFill/>
          <a:ln>
            <a:noFill/>
          </a:ln>
        </p:spPr>
      </p:pic>
      <p:pic>
        <p:nvPicPr>
          <p:cNvPr descr="http://www.maycivata.com/images/urun/2786723306-DIN%201481.jpg" id="1141" name="Google Shape;1141;p92"/>
          <p:cNvPicPr preferRelativeResize="0"/>
          <p:nvPr/>
        </p:nvPicPr>
        <p:blipFill rotWithShape="1">
          <a:blip r:embed="rId5">
            <a:alphaModFix/>
          </a:blip>
          <a:srcRect b="23929" l="3198" r="6728" t="20159"/>
          <a:stretch/>
        </p:blipFill>
        <p:spPr>
          <a:xfrm flipH="1">
            <a:off x="743869" y="1356860"/>
            <a:ext cx="3156858" cy="1959618"/>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5" name="Shape 1145"/>
        <p:cNvGrpSpPr/>
        <p:nvPr/>
      </p:nvGrpSpPr>
      <p:grpSpPr>
        <a:xfrm>
          <a:off x="0" y="0"/>
          <a:ext cx="0" cy="0"/>
          <a:chOff x="0" y="0"/>
          <a:chExt cx="0" cy="0"/>
        </a:xfrm>
      </p:grpSpPr>
      <p:sp>
        <p:nvSpPr>
          <p:cNvPr id="1146" name="Google Shape;1146;p93"/>
          <p:cNvSpPr/>
          <p:nvPr/>
        </p:nvSpPr>
        <p:spPr>
          <a:xfrm>
            <a:off x="0" y="15151"/>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47" name="Google Shape;1147;p93"/>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US"/>
              <a:t>Taper Pin</a:t>
            </a:r>
            <a:endParaRPr/>
          </a:p>
        </p:txBody>
      </p:sp>
      <p:sp>
        <p:nvSpPr>
          <p:cNvPr id="1148" name="Google Shape;1148;p93"/>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49" name="Google Shape;1149;p93"/>
          <p:cNvSpPr/>
          <p:nvPr/>
        </p:nvSpPr>
        <p:spPr>
          <a:xfrm>
            <a:off x="480127"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50" name="Google Shape;1150;p93"/>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51" name="Google Shape;1151;p93"/>
          <p:cNvSpPr/>
          <p:nvPr/>
        </p:nvSpPr>
        <p:spPr>
          <a:xfrm>
            <a:off x="4925990" y="4548782"/>
            <a:ext cx="6860103" cy="1200288"/>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200"/>
              </a:spcBef>
              <a:spcAft>
                <a:spcPts val="1200"/>
              </a:spcAft>
              <a:buSzPts val="1100"/>
              <a:buNone/>
            </a:pPr>
            <a:r>
              <a:rPr lang="en-US" sz="2400">
                <a:solidFill>
                  <a:schemeClr val="dk1"/>
                </a:solidFill>
                <a:latin typeface="Calibri"/>
                <a:ea typeface="Calibri"/>
                <a:cs typeface="Calibri"/>
                <a:sym typeface="Calibri"/>
              </a:rPr>
              <a:t>A taper pin is a fastener used in a mechanical system. These two ended steel rods have one larger end.</a:t>
            </a:r>
            <a:endParaRPr sz="2400">
              <a:solidFill>
                <a:schemeClr val="dk1"/>
              </a:solidFill>
              <a:latin typeface="Calibri"/>
              <a:ea typeface="Calibri"/>
              <a:cs typeface="Calibri"/>
              <a:sym typeface="Calibri"/>
            </a:endParaRPr>
          </a:p>
        </p:txBody>
      </p:sp>
      <p:pic>
        <p:nvPicPr>
          <p:cNvPr descr="https://lh3.googleusercontent.com/proxy/zYPQXMwkcYIbagRBSXLDHgVik2Px-v92dVqsdusp5zozCl0LkWtrTMCV72OfLBVUOsyufCO0VscYhOEXUXhD4ahwL7sCjj1EJuI8YQ" id="1152" name="Google Shape;1152;p93"/>
          <p:cNvPicPr preferRelativeResize="0"/>
          <p:nvPr/>
        </p:nvPicPr>
        <p:blipFill rotWithShape="1">
          <a:blip r:embed="rId3">
            <a:alphaModFix/>
          </a:blip>
          <a:srcRect b="10044" l="0" r="0" t="11789"/>
          <a:stretch/>
        </p:blipFill>
        <p:spPr>
          <a:xfrm>
            <a:off x="869472" y="549133"/>
            <a:ext cx="3429000" cy="2680391"/>
          </a:xfrm>
          <a:prstGeom prst="rect">
            <a:avLst/>
          </a:prstGeom>
          <a:noFill/>
          <a:ln>
            <a:noFill/>
          </a:ln>
        </p:spPr>
      </p:pic>
      <p:pic>
        <p:nvPicPr>
          <p:cNvPr descr="Onaylı Satıcı 2PZU3 | Konik Pim Standart 18-8 # 5 x 1 İnç Uzunluk - 10&amp;#39;lu  Paket | Raptor Supplies TR" id="1153" name="Google Shape;1153;p93"/>
          <p:cNvPicPr preferRelativeResize="0"/>
          <p:nvPr/>
        </p:nvPicPr>
        <p:blipFill rotWithShape="1">
          <a:blip r:embed="rId4">
            <a:alphaModFix/>
          </a:blip>
          <a:srcRect b="39704" l="0" r="0" t="39705"/>
          <a:stretch/>
        </p:blipFill>
        <p:spPr>
          <a:xfrm>
            <a:off x="7378575" y="1565038"/>
            <a:ext cx="3940629" cy="811462"/>
          </a:xfrm>
          <a:prstGeom prst="rect">
            <a:avLst/>
          </a:prstGeom>
          <a:noFill/>
          <a:ln>
            <a:noFill/>
          </a:ln>
        </p:spPr>
      </p:pic>
      <p:pic>
        <p:nvPicPr>
          <p:cNvPr descr="https://lh3.googleusercontent.com/proxy/wCfqMgm4sBktlXnEq7ElsXUfWtgryNq4xbDErYOAWXMxZWwfwdNRnbawimpvH9rknjIzqA98cWFuv22MHVgi-2Hjz-yboQhJe6hX5ko" id="1154" name="Google Shape;1154;p93"/>
          <p:cNvPicPr preferRelativeResize="0"/>
          <p:nvPr/>
        </p:nvPicPr>
        <p:blipFill rotWithShape="1">
          <a:blip r:embed="rId5">
            <a:alphaModFix/>
          </a:blip>
          <a:srcRect b="40400" l="0" r="0" t="39943"/>
          <a:stretch/>
        </p:blipFill>
        <p:spPr>
          <a:xfrm rot="5400000">
            <a:off x="4501366" y="1634891"/>
            <a:ext cx="2796599" cy="392666"/>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8" name="Shape 1158"/>
        <p:cNvGrpSpPr/>
        <p:nvPr/>
      </p:nvGrpSpPr>
      <p:grpSpPr>
        <a:xfrm>
          <a:off x="0" y="0"/>
          <a:ext cx="0" cy="0"/>
          <a:chOff x="0" y="0"/>
          <a:chExt cx="0" cy="0"/>
        </a:xfrm>
      </p:grpSpPr>
      <p:sp>
        <p:nvSpPr>
          <p:cNvPr id="1159" name="Google Shape;1159;p94"/>
          <p:cNvSpPr/>
          <p:nvPr/>
        </p:nvSpPr>
        <p:spPr>
          <a:xfrm>
            <a:off x="0" y="0"/>
            <a:ext cx="12192000" cy="6857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60" name="Google Shape;1160;p94"/>
          <p:cNvSpPr txBox="1"/>
          <p:nvPr>
            <p:ph type="title"/>
          </p:nvPr>
        </p:nvSpPr>
        <p:spPr>
          <a:xfrm>
            <a:off x="532015" y="3930305"/>
            <a:ext cx="3861900" cy="2437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en-US" sz="3600"/>
              <a:t>Rivet</a:t>
            </a:r>
            <a:endParaRPr sz="3600"/>
          </a:p>
        </p:txBody>
      </p:sp>
      <p:sp>
        <p:nvSpPr>
          <p:cNvPr id="1161" name="Google Shape;1161;p94"/>
          <p:cNvSpPr/>
          <p:nvPr/>
        </p:nvSpPr>
        <p:spPr>
          <a:xfrm>
            <a:off x="0" y="0"/>
            <a:ext cx="12192000" cy="8658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62" name="Google Shape;1162;p94"/>
          <p:cNvSpPr/>
          <p:nvPr/>
        </p:nvSpPr>
        <p:spPr>
          <a:xfrm>
            <a:off x="517889" y="0"/>
            <a:ext cx="11231700" cy="3557700"/>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63" name="Google Shape;1163;p94"/>
          <p:cNvSpPr/>
          <p:nvPr/>
        </p:nvSpPr>
        <p:spPr>
          <a:xfrm flipH="1" rot="5400000">
            <a:off x="3635436" y="5126157"/>
            <a:ext cx="2194500" cy="456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64" name="Google Shape;1164;p94"/>
          <p:cNvSpPr/>
          <p:nvPr/>
        </p:nvSpPr>
        <p:spPr>
          <a:xfrm>
            <a:off x="4889531" y="4548782"/>
            <a:ext cx="6860100" cy="12003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200"/>
              </a:spcBef>
              <a:spcAft>
                <a:spcPts val="1200"/>
              </a:spcAft>
              <a:buSzPts val="1100"/>
              <a:buNone/>
            </a:pPr>
            <a:r>
              <a:rPr lang="en-US" sz="2400">
                <a:solidFill>
                  <a:schemeClr val="dk1"/>
                </a:solidFill>
                <a:latin typeface="Calibri"/>
                <a:ea typeface="Calibri"/>
                <a:cs typeface="Calibri"/>
                <a:sym typeface="Calibri"/>
              </a:rPr>
              <a:t>A rivet is a permanent mechanical fastener. It consists of a smooth cylindrical shaft with a head on one end.</a:t>
            </a:r>
            <a:endParaRPr sz="2400">
              <a:solidFill>
                <a:schemeClr val="dk1"/>
              </a:solidFill>
              <a:latin typeface="Calibri"/>
              <a:ea typeface="Calibri"/>
              <a:cs typeface="Calibri"/>
              <a:sym typeface="Calibri"/>
            </a:endParaRPr>
          </a:p>
        </p:txBody>
      </p:sp>
      <p:pic>
        <p:nvPicPr>
          <p:cNvPr descr="Alüminyum Perçin Fiyatı ve Özellikleri" id="1165" name="Google Shape;1165;p94"/>
          <p:cNvPicPr preferRelativeResize="0"/>
          <p:nvPr/>
        </p:nvPicPr>
        <p:blipFill rotWithShape="1">
          <a:blip r:embed="rId3">
            <a:alphaModFix/>
          </a:blip>
          <a:srcRect b="0" l="0" r="0" t="0"/>
          <a:stretch/>
        </p:blipFill>
        <p:spPr>
          <a:xfrm>
            <a:off x="1323896" y="635268"/>
            <a:ext cx="2306903" cy="2306903"/>
          </a:xfrm>
          <a:prstGeom prst="rect">
            <a:avLst/>
          </a:prstGeom>
          <a:noFill/>
          <a:ln>
            <a:noFill/>
          </a:ln>
        </p:spPr>
      </p:pic>
      <p:pic>
        <p:nvPicPr>
          <p:cNvPr descr="Makine Elemanları Nelerdir? | MakroElekro" id="1166" name="Google Shape;1166;p94"/>
          <p:cNvPicPr preferRelativeResize="0"/>
          <p:nvPr/>
        </p:nvPicPr>
        <p:blipFill rotWithShape="1">
          <a:blip r:embed="rId4">
            <a:alphaModFix/>
          </a:blip>
          <a:srcRect b="0" l="0" r="0" t="0"/>
          <a:stretch/>
        </p:blipFill>
        <p:spPr>
          <a:xfrm>
            <a:off x="4180472" y="16017"/>
            <a:ext cx="3557848" cy="3557848"/>
          </a:xfrm>
          <a:prstGeom prst="rect">
            <a:avLst/>
          </a:prstGeom>
          <a:noFill/>
          <a:ln>
            <a:noFill/>
          </a:ln>
        </p:spPr>
      </p:pic>
      <p:pic>
        <p:nvPicPr>
          <p:cNvPr descr="YİVLİ PERÇİN – EDSA Endüstriyel – Montaj Sistemleri ve Bağlantı Elemanları" id="1167" name="Google Shape;1167;p94"/>
          <p:cNvPicPr preferRelativeResize="0"/>
          <p:nvPr/>
        </p:nvPicPr>
        <p:blipFill rotWithShape="1">
          <a:blip r:embed="rId5">
            <a:alphaModFix/>
          </a:blip>
          <a:srcRect b="0" l="0" r="0" t="0"/>
          <a:stretch/>
        </p:blipFill>
        <p:spPr>
          <a:xfrm>
            <a:off x="8011529" y="717353"/>
            <a:ext cx="3087394" cy="205826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2"/>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7" name="Google Shape;207;p32"/>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t>Steel Ball</a:t>
            </a:r>
            <a:endParaRPr b="1" sz="3600"/>
          </a:p>
        </p:txBody>
      </p:sp>
      <p:sp>
        <p:nvSpPr>
          <p:cNvPr id="208" name="Google Shape;208;p32"/>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9" name="Google Shape;209;p32"/>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0" name="Google Shape;210;p32"/>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ksesuar, döşeli, birkaç içeren bir resim&#10;&#10;Açıklama otomatik olarak oluşturuldu" id="211" name="Google Shape;211;p32"/>
          <p:cNvPicPr preferRelativeResize="0"/>
          <p:nvPr/>
        </p:nvPicPr>
        <p:blipFill rotWithShape="1">
          <a:blip r:embed="rId3">
            <a:alphaModFix/>
          </a:blip>
          <a:srcRect b="0" l="0" r="0" t="0"/>
          <a:stretch/>
        </p:blipFill>
        <p:spPr>
          <a:xfrm>
            <a:off x="1048206" y="490452"/>
            <a:ext cx="2904669" cy="2667748"/>
          </a:xfrm>
          <a:prstGeom prst="rect">
            <a:avLst/>
          </a:prstGeom>
          <a:noFill/>
          <a:ln>
            <a:noFill/>
          </a:ln>
        </p:spPr>
      </p:pic>
      <p:pic>
        <p:nvPicPr>
          <p:cNvPr descr="dişli içeren bir resim&#10;&#10;Açıklama otomatik olarak oluşturuldu" id="212" name="Google Shape;212;p32"/>
          <p:cNvPicPr preferRelativeResize="0"/>
          <p:nvPr>
            <p:ph idx="1" type="body"/>
          </p:nvPr>
        </p:nvPicPr>
        <p:blipFill rotWithShape="1">
          <a:blip r:embed="rId4">
            <a:alphaModFix/>
          </a:blip>
          <a:srcRect b="0" l="0" r="0" t="0"/>
          <a:stretch/>
        </p:blipFill>
        <p:spPr>
          <a:xfrm>
            <a:off x="8754269" y="454155"/>
            <a:ext cx="2828132" cy="2828132"/>
          </a:xfrm>
          <a:prstGeom prst="rect">
            <a:avLst/>
          </a:prstGeom>
          <a:noFill/>
          <a:ln>
            <a:noFill/>
          </a:ln>
        </p:spPr>
      </p:pic>
      <p:pic>
        <p:nvPicPr>
          <p:cNvPr id="213" name="Google Shape;213;p32"/>
          <p:cNvPicPr preferRelativeResize="0"/>
          <p:nvPr/>
        </p:nvPicPr>
        <p:blipFill rotWithShape="1">
          <a:blip r:embed="rId5">
            <a:alphaModFix/>
          </a:blip>
          <a:srcRect b="26445" l="0" r="0" t="22043"/>
          <a:stretch/>
        </p:blipFill>
        <p:spPr>
          <a:xfrm>
            <a:off x="4300786" y="794327"/>
            <a:ext cx="4286250" cy="2214647"/>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352"/>
              </a:srgbClr>
            </a:outerShdw>
          </a:effectLst>
        </p:spPr>
      </p:pic>
      <p:sp>
        <p:nvSpPr>
          <p:cNvPr id="214" name="Google Shape;214;p32"/>
          <p:cNvSpPr/>
          <p:nvPr/>
        </p:nvSpPr>
        <p:spPr>
          <a:xfrm>
            <a:off x="4755469" y="4051656"/>
            <a:ext cx="7086600" cy="19389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200"/>
              </a:spcBef>
              <a:spcAft>
                <a:spcPts val="1200"/>
              </a:spcAft>
              <a:buClr>
                <a:schemeClr val="dk1"/>
              </a:buClr>
              <a:buSzPts val="1100"/>
              <a:buFont typeface="Arial"/>
              <a:buNone/>
            </a:pPr>
            <a:r>
              <a:rPr lang="en-US" sz="2400">
                <a:solidFill>
                  <a:schemeClr val="dk1"/>
                </a:solidFill>
                <a:latin typeface="Calibri"/>
                <a:ea typeface="Calibri"/>
                <a:cs typeface="Calibri"/>
                <a:sym typeface="Calibri"/>
              </a:rPr>
              <a:t>The ball is a spherical rolling element used in ball- bearings. The friction forces of steel balls are lower than other bearings. Thus, they are used in ball- bearings that must rotate at very high speeds.</a:t>
            </a:r>
            <a:endParaRPr sz="2400">
              <a:solidFill>
                <a:schemeClr val="dk1"/>
              </a:solidFill>
              <a:latin typeface="Calibri"/>
              <a:ea typeface="Calibri"/>
              <a:cs typeface="Calibri"/>
              <a:sym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1" name="Shape 1171"/>
        <p:cNvGrpSpPr/>
        <p:nvPr/>
      </p:nvGrpSpPr>
      <p:grpSpPr>
        <a:xfrm>
          <a:off x="0" y="0"/>
          <a:ext cx="0" cy="0"/>
          <a:chOff x="0" y="0"/>
          <a:chExt cx="0" cy="0"/>
        </a:xfrm>
      </p:grpSpPr>
      <p:sp>
        <p:nvSpPr>
          <p:cNvPr id="1172" name="Google Shape;1172;p95"/>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73" name="Google Shape;1173;p95"/>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t>Hook</a:t>
            </a:r>
            <a:endParaRPr b="1" sz="3600"/>
          </a:p>
        </p:txBody>
      </p:sp>
      <p:sp>
        <p:nvSpPr>
          <p:cNvPr id="1174" name="Google Shape;1174;p95"/>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75" name="Google Shape;1175;p95"/>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76" name="Google Shape;1176;p95"/>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madeni eşyalar içeren bir resim&#10;&#10;Açıklama otomatik olarak oluşturuldu" id="1177" name="Google Shape;1177;p95"/>
          <p:cNvPicPr preferRelativeResize="0"/>
          <p:nvPr/>
        </p:nvPicPr>
        <p:blipFill rotWithShape="1">
          <a:blip r:embed="rId3">
            <a:alphaModFix/>
          </a:blip>
          <a:srcRect b="0" l="27074" r="27464" t="0"/>
          <a:stretch/>
        </p:blipFill>
        <p:spPr>
          <a:xfrm>
            <a:off x="1158240" y="267098"/>
            <a:ext cx="1404662" cy="3023652"/>
          </a:xfrm>
          <a:prstGeom prst="rect">
            <a:avLst/>
          </a:prstGeom>
          <a:noFill/>
          <a:ln>
            <a:noFill/>
          </a:ln>
        </p:spPr>
      </p:pic>
      <p:sp>
        <p:nvSpPr>
          <p:cNvPr id="1178" name="Google Shape;1178;p95"/>
          <p:cNvSpPr/>
          <p:nvPr/>
        </p:nvSpPr>
        <p:spPr>
          <a:xfrm>
            <a:off x="5064231" y="4250113"/>
            <a:ext cx="6595754" cy="1569660"/>
          </a:xfrm>
          <a:prstGeom prst="rect">
            <a:avLst/>
          </a:prstGeom>
          <a:noFill/>
          <a:ln>
            <a:noFill/>
          </a:ln>
        </p:spPr>
        <p:txBody>
          <a:bodyPr anchorCtr="0" anchor="t" bIns="45700" lIns="91425" spcFirstLastPara="1" rIns="91425" wrap="square" tIns="45700">
            <a:spAutoFit/>
          </a:bodyPr>
          <a:lstStyle/>
          <a:p>
            <a:pPr indent="0" lvl="0" marL="0" rtl="0" algn="just">
              <a:lnSpc>
                <a:spcPct val="115000"/>
              </a:lnSpc>
              <a:spcBef>
                <a:spcPts val="1200"/>
              </a:spcBef>
              <a:spcAft>
                <a:spcPts val="1200"/>
              </a:spcAft>
              <a:buClr>
                <a:schemeClr val="dk1"/>
              </a:buClr>
              <a:buSzPts val="1100"/>
              <a:buFont typeface="Arial"/>
              <a:buNone/>
            </a:pPr>
            <a:r>
              <a:rPr lang="en-US" sz="2400">
                <a:solidFill>
                  <a:schemeClr val="dk1"/>
                </a:solidFill>
                <a:latin typeface="Calibri"/>
                <a:ea typeface="Calibri"/>
                <a:cs typeface="Calibri"/>
                <a:sym typeface="Calibri"/>
              </a:rPr>
              <a:t>A hook is piece of curved or bent back metal, that helps to catch hold of or hang things. It is a machine element used to pull or hang something.</a:t>
            </a:r>
            <a:endParaRPr sz="2400">
              <a:solidFill>
                <a:schemeClr val="dk1"/>
              </a:solidFill>
              <a:latin typeface="Calibri"/>
              <a:ea typeface="Calibri"/>
              <a:cs typeface="Calibri"/>
              <a:sym typeface="Calibri"/>
            </a:endParaRPr>
          </a:p>
        </p:txBody>
      </p:sp>
      <p:pic>
        <p:nvPicPr>
          <p:cNvPr descr="https://seyituslu.files.wordpress.com/2011/01/kanc3a7a-bloc49fu-4-hafta.gif" id="1179" name="Google Shape;1179;p95"/>
          <p:cNvPicPr preferRelativeResize="0"/>
          <p:nvPr/>
        </p:nvPicPr>
        <p:blipFill rotWithShape="1">
          <a:blip r:embed="rId4">
            <a:alphaModFix/>
          </a:blip>
          <a:srcRect b="0" l="0" r="0" t="0"/>
          <a:stretch/>
        </p:blipFill>
        <p:spPr>
          <a:xfrm>
            <a:off x="4455671" y="26509"/>
            <a:ext cx="2244402" cy="3515706"/>
          </a:xfrm>
          <a:prstGeom prst="rect">
            <a:avLst/>
          </a:prstGeom>
          <a:noFill/>
          <a:ln>
            <a:noFill/>
          </a:ln>
        </p:spPr>
      </p:pic>
      <p:pic>
        <p:nvPicPr>
          <p:cNvPr descr="https://oskceraskal.com/uploads/images/common/files/f%C4%B1rdondulu-kanca.jpg" id="1180" name="Google Shape;1180;p95"/>
          <p:cNvPicPr preferRelativeResize="0"/>
          <p:nvPr/>
        </p:nvPicPr>
        <p:blipFill rotWithShape="1">
          <a:blip r:embed="rId5">
            <a:alphaModFix/>
          </a:blip>
          <a:srcRect b="0" l="0" r="0" t="0"/>
          <a:stretch/>
        </p:blipFill>
        <p:spPr>
          <a:xfrm>
            <a:off x="9597301" y="347710"/>
            <a:ext cx="1803307" cy="1803307"/>
          </a:xfrm>
          <a:prstGeom prst="rect">
            <a:avLst/>
          </a:prstGeom>
          <a:noFill/>
          <a:ln>
            <a:noFill/>
          </a:ln>
        </p:spPr>
      </p:pic>
      <p:pic>
        <p:nvPicPr>
          <p:cNvPr descr="https://encrypted-tbn0.gstatic.com/images?q=tbn:ANd9GcRlnuoV6023Uwy_5E7If3ZUWWBOD6r4a7bNK0dEbHWphj2jHFh8NtpVKRT7c3rq2gCJFvI&amp;usqp=CAU" id="1181" name="Google Shape;1181;p95"/>
          <p:cNvPicPr preferRelativeResize="0"/>
          <p:nvPr/>
        </p:nvPicPr>
        <p:blipFill rotWithShape="1">
          <a:blip r:embed="rId6">
            <a:alphaModFix/>
          </a:blip>
          <a:srcRect b="0" l="0" r="0" t="0"/>
          <a:stretch/>
        </p:blipFill>
        <p:spPr>
          <a:xfrm>
            <a:off x="8151222" y="1686961"/>
            <a:ext cx="1477877" cy="1742039"/>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5" name="Shape 1185"/>
        <p:cNvGrpSpPr/>
        <p:nvPr/>
      </p:nvGrpSpPr>
      <p:grpSpPr>
        <a:xfrm>
          <a:off x="0" y="0"/>
          <a:ext cx="0" cy="0"/>
          <a:chOff x="0" y="0"/>
          <a:chExt cx="0" cy="0"/>
        </a:xfrm>
      </p:grpSpPr>
      <p:sp>
        <p:nvSpPr>
          <p:cNvPr id="1186" name="Google Shape;1186;p96"/>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87" name="Google Shape;1187;p96"/>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en-US" sz="3600"/>
              <a:t>Chain Hoist</a:t>
            </a:r>
            <a:endParaRPr sz="3600"/>
          </a:p>
        </p:txBody>
      </p:sp>
      <p:sp>
        <p:nvSpPr>
          <p:cNvPr id="1188" name="Google Shape;1188;p96"/>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89" name="Google Shape;1189;p96"/>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90" name="Google Shape;1190;p96"/>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Paftar MC-1T/3M Manuel Zincirli Caraskal 1 Ton - Manuel Zincirli Caraskal" id="1191" name="Google Shape;1191;p96"/>
          <p:cNvPicPr preferRelativeResize="0"/>
          <p:nvPr/>
        </p:nvPicPr>
        <p:blipFill rotWithShape="1">
          <a:blip r:embed="rId3">
            <a:alphaModFix/>
          </a:blip>
          <a:srcRect b="0" l="36713" r="34850" t="4431"/>
          <a:stretch/>
        </p:blipFill>
        <p:spPr>
          <a:xfrm>
            <a:off x="5127338" y="82512"/>
            <a:ext cx="1029622" cy="3460295"/>
          </a:xfrm>
          <a:prstGeom prst="rect">
            <a:avLst/>
          </a:prstGeom>
          <a:noFill/>
          <a:ln>
            <a:noFill/>
          </a:ln>
        </p:spPr>
      </p:pic>
      <p:pic>
        <p:nvPicPr>
          <p:cNvPr descr="KİTO MEKANİK CARASKAL CB MODELİ | Doğukan Caraskal ve Yük Kaldırma  Ekipmanları" id="1192" name="Google Shape;1192;p96"/>
          <p:cNvPicPr preferRelativeResize="0"/>
          <p:nvPr/>
        </p:nvPicPr>
        <p:blipFill rotWithShape="1">
          <a:blip r:embed="rId4">
            <a:alphaModFix/>
          </a:blip>
          <a:srcRect b="0" l="0" r="0" t="0"/>
          <a:stretch/>
        </p:blipFill>
        <p:spPr>
          <a:xfrm>
            <a:off x="1110717" y="490451"/>
            <a:ext cx="1597367" cy="2502040"/>
          </a:xfrm>
          <a:prstGeom prst="rect">
            <a:avLst/>
          </a:prstGeom>
          <a:noFill/>
          <a:ln>
            <a:noFill/>
          </a:ln>
        </p:spPr>
      </p:pic>
      <p:pic>
        <p:nvPicPr>
          <p:cNvPr descr="Elektrikli Caraskal 220 V Giriş Gerilimi 2 Tonluk Vinçler - Buy Elektrikli  Caraskal 380v,5 Tonluk Elektrikli Caraskal,500kg Elektrikli Caraskal  Product on Alibaba.com" id="1193" name="Google Shape;1193;p96"/>
          <p:cNvPicPr preferRelativeResize="0"/>
          <p:nvPr/>
        </p:nvPicPr>
        <p:blipFill rotWithShape="1">
          <a:blip r:embed="rId5">
            <a:alphaModFix/>
          </a:blip>
          <a:srcRect b="3782" l="19397" r="19524" t="2962"/>
          <a:stretch/>
        </p:blipFill>
        <p:spPr>
          <a:xfrm>
            <a:off x="9445437" y="92850"/>
            <a:ext cx="2185130" cy="3336150"/>
          </a:xfrm>
          <a:prstGeom prst="rect">
            <a:avLst/>
          </a:prstGeom>
          <a:noFill/>
          <a:ln>
            <a:noFill/>
          </a:ln>
        </p:spPr>
      </p:pic>
      <p:sp>
        <p:nvSpPr>
          <p:cNvPr id="1194" name="Google Shape;1194;p96"/>
          <p:cNvSpPr/>
          <p:nvPr/>
        </p:nvSpPr>
        <p:spPr>
          <a:xfrm>
            <a:off x="4878289" y="3994764"/>
            <a:ext cx="7190906" cy="2308324"/>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200"/>
              </a:spcBef>
              <a:spcAft>
                <a:spcPts val="1200"/>
              </a:spcAft>
              <a:buClr>
                <a:schemeClr val="dk1"/>
              </a:buClr>
              <a:buSzPts val="1100"/>
              <a:buFont typeface="Arial"/>
              <a:buNone/>
            </a:pPr>
            <a:r>
              <a:rPr lang="en-US" sz="2400">
                <a:solidFill>
                  <a:schemeClr val="dk1"/>
                </a:solidFill>
                <a:latin typeface="Calibri"/>
                <a:ea typeface="Calibri"/>
                <a:cs typeface="Calibri"/>
                <a:sym typeface="Calibri"/>
              </a:rPr>
              <a:t>A chain hoist is used to lift loads. It has a special gear mechanism. It can lift lower heavy loads with a little force and keep the load in the desired position or can lift the load up to the desired distance.</a:t>
            </a:r>
            <a:endParaRPr sz="2400">
              <a:solidFill>
                <a:schemeClr val="dk1"/>
              </a:solidFill>
              <a:latin typeface="Calibri"/>
              <a:ea typeface="Calibri"/>
              <a:cs typeface="Calibri"/>
              <a:sym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8" name="Shape 1198"/>
        <p:cNvGrpSpPr/>
        <p:nvPr/>
      </p:nvGrpSpPr>
      <p:grpSpPr>
        <a:xfrm>
          <a:off x="0" y="0"/>
          <a:ext cx="0" cy="0"/>
          <a:chOff x="0" y="0"/>
          <a:chExt cx="0" cy="0"/>
        </a:xfrm>
      </p:grpSpPr>
      <p:sp>
        <p:nvSpPr>
          <p:cNvPr id="1199" name="Google Shape;1199;p97"/>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00" name="Google Shape;1200;p97"/>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t>Swivel</a:t>
            </a:r>
            <a:endParaRPr b="1"/>
          </a:p>
        </p:txBody>
      </p:sp>
      <p:sp>
        <p:nvSpPr>
          <p:cNvPr id="1201" name="Google Shape;1201;p97"/>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02" name="Google Shape;1202;p97"/>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03" name="Google Shape;1203;p97"/>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Fırdöndü nedir ne demektir? Anlamı - Laf Sözlük" id="1204" name="Google Shape;1204;p97"/>
          <p:cNvPicPr preferRelativeResize="0"/>
          <p:nvPr/>
        </p:nvPicPr>
        <p:blipFill rotWithShape="1">
          <a:blip r:embed="rId3">
            <a:alphaModFix/>
          </a:blip>
          <a:srcRect b="0" l="0" r="0" t="0"/>
          <a:stretch/>
        </p:blipFill>
        <p:spPr>
          <a:xfrm>
            <a:off x="7997604" y="484743"/>
            <a:ext cx="3250418" cy="2600334"/>
          </a:xfrm>
          <a:prstGeom prst="rect">
            <a:avLst/>
          </a:prstGeom>
          <a:noFill/>
          <a:ln>
            <a:noFill/>
          </a:ln>
        </p:spPr>
      </p:pic>
      <p:pic>
        <p:nvPicPr>
          <p:cNvPr descr="https://encrypted-tbn0.gstatic.com/images?q=tbn:ANd9GcT9QZWeigZzic1xCugQE1Pk3HgmLm6iy9zAwg&amp;usqp=CAU" id="1205" name="Google Shape;1205;p97"/>
          <p:cNvPicPr preferRelativeResize="0"/>
          <p:nvPr/>
        </p:nvPicPr>
        <p:blipFill rotWithShape="1">
          <a:blip r:embed="rId4">
            <a:alphaModFix/>
          </a:blip>
          <a:srcRect b="0" l="0" r="0" t="0"/>
          <a:stretch/>
        </p:blipFill>
        <p:spPr>
          <a:xfrm>
            <a:off x="4732626" y="707361"/>
            <a:ext cx="2143125" cy="2143125"/>
          </a:xfrm>
          <a:prstGeom prst="rect">
            <a:avLst/>
          </a:prstGeom>
          <a:noFill/>
          <a:ln>
            <a:noFill/>
          </a:ln>
        </p:spPr>
      </p:pic>
      <p:pic>
        <p:nvPicPr>
          <p:cNvPr descr="https://encrypted-tbn0.gstatic.com/images?q=tbn:ANd9GcRPRdaX3j_8EkN7zebqSO4_k8iX_1-TrSEJ6A&amp;usqp=CAU" id="1206" name="Google Shape;1206;p97"/>
          <p:cNvPicPr preferRelativeResize="0"/>
          <p:nvPr/>
        </p:nvPicPr>
        <p:blipFill rotWithShape="1">
          <a:blip r:embed="rId5">
            <a:alphaModFix/>
          </a:blip>
          <a:srcRect b="0" l="0" r="0" t="0"/>
          <a:stretch/>
        </p:blipFill>
        <p:spPr>
          <a:xfrm>
            <a:off x="1367620" y="673794"/>
            <a:ext cx="2190750" cy="2085975"/>
          </a:xfrm>
          <a:prstGeom prst="rect">
            <a:avLst/>
          </a:prstGeom>
          <a:noFill/>
          <a:ln>
            <a:noFill/>
          </a:ln>
        </p:spPr>
      </p:pic>
      <p:sp>
        <p:nvSpPr>
          <p:cNvPr id="1207" name="Google Shape;1207;p97"/>
          <p:cNvSpPr/>
          <p:nvPr/>
        </p:nvSpPr>
        <p:spPr>
          <a:xfrm>
            <a:off x="4919894" y="4101131"/>
            <a:ext cx="6746185" cy="2308324"/>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400"/>
              <a:buFont typeface="Arial"/>
              <a:buNone/>
            </a:pPr>
            <a:r>
              <a:rPr lang="en-US" sz="2400">
                <a:solidFill>
                  <a:schemeClr val="dk1"/>
                </a:solidFill>
                <a:latin typeface="Calibri"/>
                <a:ea typeface="Calibri"/>
                <a:cs typeface="Calibri"/>
                <a:sym typeface="Calibri"/>
              </a:rPr>
              <a:t>A swivel is a machine element. It is a double ring used to prevent one ring from turning when the other rotates. It allows connected object, such as a chain or rope, swivel caster, or an anchor rode to rotate horizontally or vertically.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1" name="Shape 1211"/>
        <p:cNvGrpSpPr/>
        <p:nvPr/>
      </p:nvGrpSpPr>
      <p:grpSpPr>
        <a:xfrm>
          <a:off x="0" y="0"/>
          <a:ext cx="0" cy="0"/>
          <a:chOff x="0" y="0"/>
          <a:chExt cx="0" cy="0"/>
        </a:xfrm>
      </p:grpSpPr>
      <p:sp>
        <p:nvSpPr>
          <p:cNvPr id="1212" name="Google Shape;1212;p98"/>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13" name="Google Shape;1213;p98"/>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t>Puller</a:t>
            </a:r>
            <a:endParaRPr b="1" sz="3600"/>
          </a:p>
        </p:txBody>
      </p:sp>
      <p:sp>
        <p:nvSpPr>
          <p:cNvPr id="1214" name="Google Shape;1214;p98"/>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15" name="Google Shape;1215;p98"/>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16" name="Google Shape;1216;p98"/>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let içeren bir resim&#10;&#10;Açıklama otomatik olarak oluşturuldu" id="1217" name="Google Shape;1217;p98"/>
          <p:cNvPicPr preferRelativeResize="0"/>
          <p:nvPr/>
        </p:nvPicPr>
        <p:blipFill rotWithShape="1">
          <a:blip r:embed="rId3">
            <a:alphaModFix/>
          </a:blip>
          <a:srcRect b="0" l="0" r="0" t="0"/>
          <a:stretch/>
        </p:blipFill>
        <p:spPr>
          <a:xfrm>
            <a:off x="1886520" y="405959"/>
            <a:ext cx="2243767" cy="2713521"/>
          </a:xfrm>
          <a:prstGeom prst="rect">
            <a:avLst/>
          </a:prstGeom>
          <a:noFill/>
          <a:ln>
            <a:noFill/>
          </a:ln>
        </p:spPr>
      </p:pic>
      <p:pic>
        <p:nvPicPr>
          <p:cNvPr id="1218" name="Google Shape;1218;p98"/>
          <p:cNvPicPr preferRelativeResize="0"/>
          <p:nvPr/>
        </p:nvPicPr>
        <p:blipFill rotWithShape="1">
          <a:blip r:embed="rId4">
            <a:alphaModFix/>
          </a:blip>
          <a:srcRect b="0" l="0" r="0" t="0"/>
          <a:stretch/>
        </p:blipFill>
        <p:spPr>
          <a:xfrm>
            <a:off x="7325987" y="292761"/>
            <a:ext cx="2933251" cy="2933251"/>
          </a:xfrm>
          <a:prstGeom prst="rect">
            <a:avLst/>
          </a:prstGeom>
          <a:noFill/>
          <a:ln>
            <a:noFill/>
          </a:ln>
        </p:spPr>
      </p:pic>
      <p:sp>
        <p:nvSpPr>
          <p:cNvPr id="1219" name="Google Shape;1219;p98"/>
          <p:cNvSpPr/>
          <p:nvPr/>
        </p:nvSpPr>
        <p:spPr>
          <a:xfrm>
            <a:off x="4845125" y="4051675"/>
            <a:ext cx="6904500" cy="21945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200"/>
              </a:spcBef>
              <a:spcAft>
                <a:spcPts val="1200"/>
              </a:spcAft>
              <a:buClr>
                <a:schemeClr val="dk1"/>
              </a:buClr>
              <a:buSzPts val="1100"/>
              <a:buFont typeface="Arial"/>
              <a:buNone/>
            </a:pPr>
            <a:r>
              <a:rPr lang="en-US" sz="2400">
                <a:solidFill>
                  <a:schemeClr val="dk1"/>
                </a:solidFill>
                <a:latin typeface="Calibri"/>
                <a:ea typeface="Calibri"/>
                <a:cs typeface="Calibri"/>
                <a:sym typeface="Calibri"/>
              </a:rPr>
              <a:t>A puller is a standard hand tool used to remove parts such as bearings, pulleys or gears from a shaft. It has two or three legs that circle around the back or inside of a part. It also has a forcing screw which centres up against the end of a shaft.</a:t>
            </a:r>
            <a:endParaRPr sz="2400">
              <a:solidFill>
                <a:schemeClr val="dk1"/>
              </a:solidFill>
              <a:latin typeface="Calibri"/>
              <a:ea typeface="Calibri"/>
              <a:cs typeface="Calibri"/>
              <a:sym typeface="Calibri"/>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3" name="Shape 1223"/>
        <p:cNvGrpSpPr/>
        <p:nvPr/>
      </p:nvGrpSpPr>
      <p:grpSpPr>
        <a:xfrm>
          <a:off x="0" y="0"/>
          <a:ext cx="0" cy="0"/>
          <a:chOff x="0" y="0"/>
          <a:chExt cx="0" cy="0"/>
        </a:xfrm>
      </p:grpSpPr>
      <p:sp>
        <p:nvSpPr>
          <p:cNvPr id="1224" name="Google Shape;1224;p99"/>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25" name="Google Shape;1225;p99"/>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t>Circlip Pliers</a:t>
            </a:r>
            <a:endParaRPr b="1" sz="3600"/>
          </a:p>
        </p:txBody>
      </p:sp>
      <p:sp>
        <p:nvSpPr>
          <p:cNvPr id="1226" name="Google Shape;1226;p99"/>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27" name="Google Shape;1227;p99"/>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28" name="Google Shape;1228;p99"/>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let, makas içeren bir resim&#10;&#10;Açıklama otomatik olarak oluşturuldu" id="1229" name="Google Shape;1229;p99"/>
          <p:cNvPicPr preferRelativeResize="0"/>
          <p:nvPr>
            <p:ph idx="1" type="body"/>
          </p:nvPr>
        </p:nvPicPr>
        <p:blipFill rotWithShape="1">
          <a:blip r:embed="rId3">
            <a:alphaModFix/>
          </a:blip>
          <a:srcRect b="0" l="0" r="0" t="0"/>
          <a:stretch/>
        </p:blipFill>
        <p:spPr>
          <a:xfrm>
            <a:off x="997786" y="862218"/>
            <a:ext cx="3757700" cy="1653388"/>
          </a:xfrm>
          <a:prstGeom prst="rect">
            <a:avLst/>
          </a:prstGeom>
          <a:noFill/>
          <a:ln>
            <a:noFill/>
          </a:ln>
        </p:spPr>
      </p:pic>
      <p:pic>
        <p:nvPicPr>
          <p:cNvPr descr="alet, makas içeren bir resim&#10;&#10;Açıklama otomatik olarak oluşturuldu" id="1230" name="Google Shape;1230;p99"/>
          <p:cNvPicPr preferRelativeResize="0"/>
          <p:nvPr/>
        </p:nvPicPr>
        <p:blipFill rotWithShape="1">
          <a:blip r:embed="rId4">
            <a:alphaModFix/>
          </a:blip>
          <a:srcRect b="0" l="0" r="0" t="0"/>
          <a:stretch/>
        </p:blipFill>
        <p:spPr>
          <a:xfrm>
            <a:off x="4939549" y="466763"/>
            <a:ext cx="2725870" cy="2725870"/>
          </a:xfrm>
          <a:prstGeom prst="rect">
            <a:avLst/>
          </a:prstGeom>
          <a:noFill/>
          <a:ln>
            <a:noFill/>
          </a:ln>
        </p:spPr>
      </p:pic>
      <p:sp>
        <p:nvSpPr>
          <p:cNvPr id="1231" name="Google Shape;1231;p99"/>
          <p:cNvSpPr/>
          <p:nvPr/>
        </p:nvSpPr>
        <p:spPr>
          <a:xfrm>
            <a:off x="4939550" y="4610875"/>
            <a:ext cx="6810000" cy="13839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200"/>
              </a:spcBef>
              <a:spcAft>
                <a:spcPts val="1200"/>
              </a:spcAft>
              <a:buClr>
                <a:schemeClr val="dk1"/>
              </a:buClr>
              <a:buSzPts val="1100"/>
              <a:buFont typeface="Arial"/>
              <a:buNone/>
            </a:pPr>
            <a:r>
              <a:rPr lang="en-US" sz="2400">
                <a:solidFill>
                  <a:schemeClr val="dk1"/>
                </a:solidFill>
                <a:latin typeface="Calibri"/>
                <a:ea typeface="Calibri"/>
                <a:cs typeface="Calibri"/>
                <a:sym typeface="Calibri"/>
              </a:rPr>
              <a:t>Circlip pliers are used for removing and installing the retaining rings.</a:t>
            </a:r>
            <a:endParaRPr sz="2400">
              <a:solidFill>
                <a:schemeClr val="dk1"/>
              </a:solidFill>
              <a:latin typeface="Calibri"/>
              <a:ea typeface="Calibri"/>
              <a:cs typeface="Calibri"/>
              <a:sym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5" name="Shape 1235"/>
        <p:cNvGrpSpPr/>
        <p:nvPr/>
      </p:nvGrpSpPr>
      <p:grpSpPr>
        <a:xfrm>
          <a:off x="0" y="0"/>
          <a:ext cx="0" cy="0"/>
          <a:chOff x="0" y="0"/>
          <a:chExt cx="0" cy="0"/>
        </a:xfrm>
      </p:grpSpPr>
      <p:sp>
        <p:nvSpPr>
          <p:cNvPr id="1236" name="Google Shape;1236;p100"/>
          <p:cNvSpPr/>
          <p:nvPr/>
        </p:nvSpPr>
        <p:spPr>
          <a:xfrm>
            <a:off x="1"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237" name="Google Shape;1237;p100"/>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b="1" lang="en-US" sz="3600"/>
              <a:t>Pliers </a:t>
            </a:r>
            <a:endParaRPr b="1" sz="3600"/>
          </a:p>
        </p:txBody>
      </p:sp>
      <p:sp>
        <p:nvSpPr>
          <p:cNvPr id="1238" name="Google Shape;1238;p100"/>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239" name="Google Shape;1239;p100"/>
          <p:cNvSpPr/>
          <p:nvPr/>
        </p:nvSpPr>
        <p:spPr>
          <a:xfrm>
            <a:off x="480127"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240" name="Google Shape;1240;p100"/>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241" name="Google Shape;1241;p100"/>
          <p:cNvSpPr/>
          <p:nvPr/>
        </p:nvSpPr>
        <p:spPr>
          <a:xfrm>
            <a:off x="4876257" y="4515170"/>
            <a:ext cx="6860103" cy="830956"/>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200"/>
              </a:spcBef>
              <a:spcAft>
                <a:spcPts val="1200"/>
              </a:spcAft>
              <a:buSzPts val="1100"/>
              <a:buNone/>
            </a:pPr>
            <a:r>
              <a:rPr lang="en-US" sz="2400">
                <a:solidFill>
                  <a:schemeClr val="dk1"/>
                </a:solidFill>
                <a:latin typeface="Calibri"/>
                <a:ea typeface="Calibri"/>
                <a:cs typeface="Calibri"/>
                <a:sym typeface="Calibri"/>
              </a:rPr>
              <a:t>Pliers are hand tools used to hold objects firmly. They can be used for bending and cutting wire.</a:t>
            </a:r>
            <a:endParaRPr sz="2400">
              <a:solidFill>
                <a:schemeClr val="dk1"/>
              </a:solidFill>
              <a:latin typeface="Calibri"/>
              <a:ea typeface="Calibri"/>
              <a:cs typeface="Calibri"/>
              <a:sym typeface="Calibri"/>
            </a:endParaRPr>
          </a:p>
        </p:txBody>
      </p:sp>
      <p:pic>
        <p:nvPicPr>
          <p:cNvPr descr="Retta Standart Pense 180 Mm - Rkp0180 Fiyatı - Taksit Seçenekleri" id="1242" name="Google Shape;1242;p100"/>
          <p:cNvPicPr preferRelativeResize="0"/>
          <p:nvPr/>
        </p:nvPicPr>
        <p:blipFill rotWithShape="1">
          <a:blip r:embed="rId3">
            <a:alphaModFix/>
          </a:blip>
          <a:srcRect b="0" l="0" r="0" t="0"/>
          <a:stretch/>
        </p:blipFill>
        <p:spPr>
          <a:xfrm>
            <a:off x="532015" y="0"/>
            <a:ext cx="3571875" cy="3571875"/>
          </a:xfrm>
          <a:prstGeom prst="rect">
            <a:avLst/>
          </a:prstGeom>
          <a:noFill/>
          <a:ln>
            <a:noFill/>
          </a:ln>
        </p:spPr>
      </p:pic>
      <p:pic>
        <p:nvPicPr>
          <p:cNvPr descr="STANDART Pense Mini Fiyatı, Yorumları - TRENDYOL" id="1243" name="Google Shape;1243;p100"/>
          <p:cNvPicPr preferRelativeResize="0"/>
          <p:nvPr/>
        </p:nvPicPr>
        <p:blipFill rotWithShape="1">
          <a:blip r:embed="rId4">
            <a:alphaModFix/>
          </a:blip>
          <a:srcRect b="18734" l="0" r="0" t="13851"/>
          <a:stretch/>
        </p:blipFill>
        <p:spPr>
          <a:xfrm>
            <a:off x="4502319" y="41838"/>
            <a:ext cx="3405561" cy="3443846"/>
          </a:xfrm>
          <a:prstGeom prst="rect">
            <a:avLst/>
          </a:prstGeom>
          <a:noFill/>
          <a:ln>
            <a:noFill/>
          </a:ln>
        </p:spPr>
      </p:pic>
      <p:pic>
        <p:nvPicPr>
          <p:cNvPr descr="ALTAŞ STANDART PENSE" id="1244" name="Google Shape;1244;p100"/>
          <p:cNvPicPr preferRelativeResize="0"/>
          <p:nvPr/>
        </p:nvPicPr>
        <p:blipFill rotWithShape="1">
          <a:blip r:embed="rId5">
            <a:alphaModFix/>
          </a:blip>
          <a:srcRect b="0" l="0" r="0" t="0"/>
          <a:stretch/>
        </p:blipFill>
        <p:spPr>
          <a:xfrm>
            <a:off x="8306309" y="266368"/>
            <a:ext cx="3162632" cy="3162632"/>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8" name="Shape 1248"/>
        <p:cNvGrpSpPr/>
        <p:nvPr/>
      </p:nvGrpSpPr>
      <p:grpSpPr>
        <a:xfrm>
          <a:off x="0" y="0"/>
          <a:ext cx="0" cy="0"/>
          <a:chOff x="0" y="0"/>
          <a:chExt cx="0" cy="0"/>
        </a:xfrm>
      </p:grpSpPr>
      <p:sp>
        <p:nvSpPr>
          <p:cNvPr id="1249" name="Google Shape;1249;p101"/>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50" name="Google Shape;1250;p101"/>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t>Socket Adapter</a:t>
            </a:r>
            <a:endParaRPr b="1"/>
          </a:p>
        </p:txBody>
      </p:sp>
      <p:sp>
        <p:nvSpPr>
          <p:cNvPr id="1251" name="Google Shape;1251;p101"/>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52" name="Google Shape;1252;p101"/>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53" name="Google Shape;1253;p101"/>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https://www.starwoodyapimarket.com/izeltas-lokma-anahtar-22mm-havali-12-anahtarlar-izeltas-465234-35-O.jpg" id="1254" name="Google Shape;1254;p101"/>
          <p:cNvPicPr preferRelativeResize="0"/>
          <p:nvPr/>
        </p:nvPicPr>
        <p:blipFill rotWithShape="1">
          <a:blip r:embed="rId3">
            <a:alphaModFix/>
          </a:blip>
          <a:srcRect b="0" l="0" r="0" t="0"/>
          <a:stretch/>
        </p:blipFill>
        <p:spPr>
          <a:xfrm>
            <a:off x="7794492" y="185247"/>
            <a:ext cx="3330401" cy="3163881"/>
          </a:xfrm>
          <a:prstGeom prst="rect">
            <a:avLst/>
          </a:prstGeom>
          <a:noFill/>
          <a:ln>
            <a:noFill/>
          </a:ln>
        </p:spPr>
      </p:pic>
      <p:pic>
        <p:nvPicPr>
          <p:cNvPr descr="https://st3.myideasoft.com/idea/bh/14/myassets/products/746/izeltas-1-2-alti-kose-lokma-anahtar.jpg?revision=1586341168" id="1255" name="Google Shape;1255;p101"/>
          <p:cNvPicPr preferRelativeResize="0"/>
          <p:nvPr/>
        </p:nvPicPr>
        <p:blipFill rotWithShape="1">
          <a:blip r:embed="rId4">
            <a:alphaModFix/>
          </a:blip>
          <a:srcRect b="0" l="0" r="0" t="0"/>
          <a:stretch/>
        </p:blipFill>
        <p:spPr>
          <a:xfrm>
            <a:off x="1056457" y="0"/>
            <a:ext cx="3557848" cy="3557848"/>
          </a:xfrm>
          <a:prstGeom prst="rect">
            <a:avLst/>
          </a:prstGeom>
          <a:noFill/>
          <a:ln>
            <a:noFill/>
          </a:ln>
        </p:spPr>
      </p:pic>
      <p:sp>
        <p:nvSpPr>
          <p:cNvPr id="1256" name="Google Shape;1256;p101"/>
          <p:cNvSpPr/>
          <p:nvPr/>
        </p:nvSpPr>
        <p:spPr>
          <a:xfrm>
            <a:off x="4827575" y="4364100"/>
            <a:ext cx="6860700" cy="15696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400"/>
              <a:buFont typeface="Arial"/>
              <a:buNone/>
            </a:pPr>
            <a:r>
              <a:rPr lang="en-US" sz="2400">
                <a:solidFill>
                  <a:schemeClr val="dk1"/>
                </a:solidFill>
                <a:latin typeface="Calibri"/>
                <a:ea typeface="Calibri"/>
                <a:cs typeface="Calibri"/>
                <a:sym typeface="Calibri"/>
              </a:rPr>
              <a:t>A socket adapter is used to remove and install bolts and nuts. It can be used with a ratchet head that come in different sizes.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0" name="Shape 1260"/>
        <p:cNvGrpSpPr/>
        <p:nvPr/>
      </p:nvGrpSpPr>
      <p:grpSpPr>
        <a:xfrm>
          <a:off x="0" y="0"/>
          <a:ext cx="0" cy="0"/>
          <a:chOff x="0" y="0"/>
          <a:chExt cx="0" cy="0"/>
        </a:xfrm>
      </p:grpSpPr>
      <p:sp>
        <p:nvSpPr>
          <p:cNvPr id="1261" name="Google Shape;1261;p102"/>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62" name="Google Shape;1262;p102"/>
          <p:cNvSpPr txBox="1"/>
          <p:nvPr>
            <p:ph type="title"/>
          </p:nvPr>
        </p:nvSpPr>
        <p:spPr>
          <a:xfrm>
            <a:off x="387401" y="4415500"/>
            <a:ext cx="4270200" cy="9783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b="1" lang="en-US" sz="3600"/>
              <a:t>Universal Joint Socket</a:t>
            </a:r>
            <a:endParaRPr b="1" sz="3600"/>
          </a:p>
        </p:txBody>
      </p:sp>
      <p:sp>
        <p:nvSpPr>
          <p:cNvPr id="1263" name="Google Shape;1263;p102"/>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64" name="Google Shape;1264;p102"/>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65" name="Google Shape;1265;p102"/>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https://productimages.hepsiburada.net/s/3/500/9586065834034.jpg" id="1266" name="Google Shape;1266;p102"/>
          <p:cNvPicPr preferRelativeResize="0"/>
          <p:nvPr/>
        </p:nvPicPr>
        <p:blipFill rotWithShape="1">
          <a:blip r:embed="rId3">
            <a:alphaModFix/>
          </a:blip>
          <a:srcRect b="27999" l="0" r="0" t="0"/>
          <a:stretch/>
        </p:blipFill>
        <p:spPr>
          <a:xfrm>
            <a:off x="977378" y="360680"/>
            <a:ext cx="3732388" cy="2687320"/>
          </a:xfrm>
          <a:prstGeom prst="rect">
            <a:avLst/>
          </a:prstGeom>
          <a:noFill/>
          <a:ln>
            <a:noFill/>
          </a:ln>
        </p:spPr>
      </p:pic>
      <p:pic>
        <p:nvPicPr>
          <p:cNvPr descr="https://lh3.googleusercontent.com/proxy/WaGI7531x8M-K6m16LEIyqWbpXDJPsFZ5pCZYVmTQisem3Cc5PItrWgk0wCV9_2XjnY6e6liiKlslohZjTD89HD9Pf-mmIsE_Obcnc1bgoy3A_IcKBlJBXcf2lK8sQImhjAgo-2I7mVSLYBC8JZD782xnvDD3fs7" id="1267" name="Google Shape;1267;p102"/>
          <p:cNvPicPr preferRelativeResize="0"/>
          <p:nvPr/>
        </p:nvPicPr>
        <p:blipFill rotWithShape="1">
          <a:blip r:embed="rId4">
            <a:alphaModFix/>
          </a:blip>
          <a:srcRect b="7880" l="25368" r="22513" t="0"/>
          <a:stretch/>
        </p:blipFill>
        <p:spPr>
          <a:xfrm>
            <a:off x="7613037" y="524364"/>
            <a:ext cx="3338126" cy="2523636"/>
          </a:xfrm>
          <a:prstGeom prst="rect">
            <a:avLst/>
          </a:prstGeom>
          <a:noFill/>
          <a:ln>
            <a:noFill/>
          </a:ln>
        </p:spPr>
      </p:pic>
      <p:sp>
        <p:nvSpPr>
          <p:cNvPr id="1268" name="Google Shape;1268;p102"/>
          <p:cNvSpPr/>
          <p:nvPr/>
        </p:nvSpPr>
        <p:spPr>
          <a:xfrm>
            <a:off x="4807800" y="4179425"/>
            <a:ext cx="6941700" cy="2066700"/>
          </a:xfrm>
          <a:prstGeom prst="rect">
            <a:avLst/>
          </a:prstGeom>
          <a:noFill/>
          <a:ln>
            <a:noFill/>
          </a:ln>
        </p:spPr>
        <p:txBody>
          <a:bodyPr anchorCtr="0" anchor="t" bIns="45700" lIns="91425" spcFirstLastPara="1" rIns="91425" wrap="square" tIns="45700">
            <a:spAutoFit/>
          </a:bodyPr>
          <a:lstStyle/>
          <a:p>
            <a:pPr indent="0" lvl="0" marL="0" rtl="0" algn="just">
              <a:lnSpc>
                <a:spcPct val="115000"/>
              </a:lnSpc>
              <a:spcBef>
                <a:spcPts val="1200"/>
              </a:spcBef>
              <a:spcAft>
                <a:spcPts val="1200"/>
              </a:spcAft>
              <a:buClr>
                <a:schemeClr val="dk1"/>
              </a:buClr>
              <a:buSzPts val="1100"/>
              <a:buFont typeface="Arial"/>
              <a:buNone/>
            </a:pPr>
            <a:r>
              <a:rPr lang="en-US" sz="2400">
                <a:solidFill>
                  <a:schemeClr val="dk1"/>
                </a:solidFill>
                <a:latin typeface="Calibri"/>
                <a:ea typeface="Calibri"/>
                <a:cs typeface="Calibri"/>
                <a:sym typeface="Calibri"/>
              </a:rPr>
              <a:t>Universal joint sockets are used to tighten and loosen bolts or nuts.  Since they work with flexible angles they are useful in confined or narrow workspaces.</a:t>
            </a:r>
            <a:endParaRPr sz="2400">
              <a:solidFill>
                <a:schemeClr val="dk1"/>
              </a:solidFill>
              <a:latin typeface="Calibri"/>
              <a:ea typeface="Calibri"/>
              <a:cs typeface="Calibri"/>
              <a:sym typeface="Calibri"/>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2" name="Shape 1272"/>
        <p:cNvGrpSpPr/>
        <p:nvPr/>
      </p:nvGrpSpPr>
      <p:grpSpPr>
        <a:xfrm>
          <a:off x="0" y="0"/>
          <a:ext cx="0" cy="0"/>
          <a:chOff x="0" y="0"/>
          <a:chExt cx="0" cy="0"/>
        </a:xfrm>
      </p:grpSpPr>
      <p:sp>
        <p:nvSpPr>
          <p:cNvPr id="1273" name="Google Shape;1273;p103"/>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74" name="Google Shape;1274;p103"/>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en-US" sz="3600"/>
              <a:t>Allen Socket</a:t>
            </a:r>
            <a:endParaRPr sz="3600"/>
          </a:p>
        </p:txBody>
      </p:sp>
      <p:sp>
        <p:nvSpPr>
          <p:cNvPr id="1275" name="Google Shape;1275;p103"/>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76" name="Google Shape;1276;p103"/>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77" name="Google Shape;1277;p103"/>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278" name="Google Shape;1278;p103"/>
          <p:cNvPicPr preferRelativeResize="0"/>
          <p:nvPr/>
        </p:nvPicPr>
        <p:blipFill rotWithShape="1">
          <a:blip r:embed="rId3">
            <a:alphaModFix/>
          </a:blip>
          <a:srcRect b="0" l="0" r="0" t="0"/>
          <a:stretch/>
        </p:blipFill>
        <p:spPr>
          <a:xfrm>
            <a:off x="942470" y="545623"/>
            <a:ext cx="2584269" cy="2584269"/>
          </a:xfrm>
          <a:prstGeom prst="rect">
            <a:avLst/>
          </a:prstGeom>
          <a:noFill/>
          <a:ln>
            <a:noFill/>
          </a:ln>
        </p:spPr>
      </p:pic>
      <p:pic>
        <p:nvPicPr>
          <p:cNvPr id="1279" name="Google Shape;1279;p103"/>
          <p:cNvPicPr preferRelativeResize="0"/>
          <p:nvPr>
            <p:ph idx="1" type="body"/>
          </p:nvPr>
        </p:nvPicPr>
        <p:blipFill rotWithShape="1">
          <a:blip r:embed="rId4">
            <a:alphaModFix/>
          </a:blip>
          <a:srcRect b="0" l="0" r="0" t="0"/>
          <a:stretch/>
        </p:blipFill>
        <p:spPr>
          <a:xfrm>
            <a:off x="3911506" y="1071234"/>
            <a:ext cx="2858655" cy="1781895"/>
          </a:xfrm>
          <a:prstGeom prst="rect">
            <a:avLst/>
          </a:prstGeom>
          <a:noFill/>
          <a:ln>
            <a:noFill/>
          </a:ln>
        </p:spPr>
      </p:pic>
      <p:pic>
        <p:nvPicPr>
          <p:cNvPr descr="metin içeren bir resim&#10;&#10;Açıklama otomatik olarak oluşturuldu" id="1280" name="Google Shape;1280;p103"/>
          <p:cNvPicPr preferRelativeResize="0"/>
          <p:nvPr/>
        </p:nvPicPr>
        <p:blipFill rotWithShape="1">
          <a:blip r:embed="rId5">
            <a:alphaModFix/>
          </a:blip>
          <a:srcRect b="0" l="0" r="0" t="0"/>
          <a:stretch/>
        </p:blipFill>
        <p:spPr>
          <a:xfrm>
            <a:off x="7389293" y="627908"/>
            <a:ext cx="3845737" cy="2401042"/>
          </a:xfrm>
          <a:prstGeom prst="rect">
            <a:avLst/>
          </a:prstGeom>
          <a:noFill/>
          <a:ln>
            <a:noFill/>
          </a:ln>
        </p:spPr>
      </p:pic>
      <p:sp>
        <p:nvSpPr>
          <p:cNvPr id="1281" name="Google Shape;1281;p103"/>
          <p:cNvSpPr/>
          <p:nvPr/>
        </p:nvSpPr>
        <p:spPr>
          <a:xfrm>
            <a:off x="4861850" y="4302625"/>
            <a:ext cx="6985500" cy="15498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200"/>
              </a:spcBef>
              <a:spcAft>
                <a:spcPts val="1200"/>
              </a:spcAft>
              <a:buClr>
                <a:schemeClr val="dk1"/>
              </a:buClr>
              <a:buSzPts val="1100"/>
              <a:buFont typeface="Arial"/>
              <a:buNone/>
            </a:pPr>
            <a:r>
              <a:rPr lang="en-US" sz="1800">
                <a:solidFill>
                  <a:schemeClr val="dk1"/>
                </a:solidFill>
                <a:latin typeface="Calibri"/>
                <a:ea typeface="Calibri"/>
                <a:cs typeface="Calibri"/>
                <a:sym typeface="Calibri"/>
              </a:rPr>
              <a:t>Allen sockets are used to tighten bolts and screws with hexagonal heads. They are used in tight work areas that require strong tightening.</a:t>
            </a:r>
            <a:endParaRPr sz="1800">
              <a:solidFill>
                <a:schemeClr val="dk1"/>
              </a:solidFill>
              <a:latin typeface="Calibri"/>
              <a:ea typeface="Calibri"/>
              <a:cs typeface="Calibri"/>
              <a:sym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5" name="Shape 1285"/>
        <p:cNvGrpSpPr/>
        <p:nvPr/>
      </p:nvGrpSpPr>
      <p:grpSpPr>
        <a:xfrm>
          <a:off x="0" y="0"/>
          <a:ext cx="0" cy="0"/>
          <a:chOff x="0" y="0"/>
          <a:chExt cx="0" cy="0"/>
        </a:xfrm>
      </p:grpSpPr>
      <p:sp>
        <p:nvSpPr>
          <p:cNvPr id="1286" name="Google Shape;1286;p104"/>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87" name="Google Shape;1287;p104"/>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en-US" sz="3600"/>
              <a:t>Torque Wrench</a:t>
            </a:r>
            <a:endParaRPr sz="3600"/>
          </a:p>
        </p:txBody>
      </p:sp>
      <p:sp>
        <p:nvSpPr>
          <p:cNvPr id="1288" name="Google Shape;1288;p104"/>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89" name="Google Shape;1289;p104"/>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90" name="Google Shape;1290;p104"/>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91" name="Google Shape;1291;p104"/>
          <p:cNvSpPr txBox="1"/>
          <p:nvPr>
            <p:ph idx="1" type="body"/>
          </p:nvPr>
        </p:nvSpPr>
        <p:spPr>
          <a:xfrm>
            <a:off x="549318" y="490451"/>
            <a:ext cx="3844657" cy="270115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t/>
            </a:r>
            <a:endParaRPr/>
          </a:p>
        </p:txBody>
      </p:sp>
      <p:pic>
        <p:nvPicPr>
          <p:cNvPr id="1292" name="Google Shape;1292;p104"/>
          <p:cNvPicPr preferRelativeResize="0"/>
          <p:nvPr/>
        </p:nvPicPr>
        <p:blipFill rotWithShape="1">
          <a:blip r:embed="rId3">
            <a:alphaModFix/>
          </a:blip>
          <a:srcRect b="11326" l="10800" r="0" t="0"/>
          <a:stretch/>
        </p:blipFill>
        <p:spPr>
          <a:xfrm>
            <a:off x="4352367" y="556002"/>
            <a:ext cx="3102359" cy="2570049"/>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352"/>
              </a:srgbClr>
            </a:outerShdw>
          </a:effectLst>
        </p:spPr>
      </p:pic>
      <p:pic>
        <p:nvPicPr>
          <p:cNvPr id="1293" name="Google Shape;1293;p104"/>
          <p:cNvPicPr preferRelativeResize="0"/>
          <p:nvPr/>
        </p:nvPicPr>
        <p:blipFill rotWithShape="1">
          <a:blip r:embed="rId4">
            <a:alphaModFix/>
          </a:blip>
          <a:srcRect b="0" l="16663" r="0" t="0"/>
          <a:stretch/>
        </p:blipFill>
        <p:spPr>
          <a:xfrm>
            <a:off x="7897091" y="634028"/>
            <a:ext cx="3527364" cy="2289792"/>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352"/>
              </a:srgbClr>
            </a:outerShdw>
          </a:effectLst>
        </p:spPr>
      </p:pic>
      <p:sp>
        <p:nvSpPr>
          <p:cNvPr id="1294" name="Google Shape;1294;p104"/>
          <p:cNvSpPr/>
          <p:nvPr/>
        </p:nvSpPr>
        <p:spPr>
          <a:xfrm>
            <a:off x="4986639" y="4648105"/>
            <a:ext cx="6096000" cy="83099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A torque wrench is used to tighten bolts and nuts with a certain force.</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8" name="Shape 218"/>
        <p:cNvGrpSpPr/>
        <p:nvPr/>
      </p:nvGrpSpPr>
      <p:grpSpPr>
        <a:xfrm>
          <a:off x="0" y="0"/>
          <a:ext cx="0" cy="0"/>
          <a:chOff x="0" y="0"/>
          <a:chExt cx="0" cy="0"/>
        </a:xfrm>
      </p:grpSpPr>
      <p:sp>
        <p:nvSpPr>
          <p:cNvPr id="219" name="Google Shape;219;p3"/>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0" name="Google Shape;220;p3"/>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t>Retaining Ring</a:t>
            </a:r>
            <a:endParaRPr/>
          </a:p>
        </p:txBody>
      </p:sp>
      <p:sp>
        <p:nvSpPr>
          <p:cNvPr id="221" name="Google Shape;221;p3"/>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2" name="Google Shape;222;p3"/>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MAKİNE ELEMANLARI - (5.Hafta) BAĞLAMA ELEMANLARI Bağlama elemanları;  makinayı oluşturan elmanları, özelliklerini bozmada" id="223" name="Google Shape;223;p3"/>
          <p:cNvPicPr preferRelativeResize="0"/>
          <p:nvPr/>
        </p:nvPicPr>
        <p:blipFill rotWithShape="1">
          <a:blip r:embed="rId3">
            <a:alphaModFix/>
          </a:blip>
          <a:srcRect b="0" l="0" r="0" t="0"/>
          <a:stretch/>
        </p:blipFill>
        <p:spPr>
          <a:xfrm>
            <a:off x="4466396" y="717530"/>
            <a:ext cx="3336953" cy="2145184"/>
          </a:xfrm>
          <a:prstGeom prst="rect">
            <a:avLst/>
          </a:prstGeom>
          <a:noFill/>
          <a:ln>
            <a:noFill/>
          </a:ln>
        </p:spPr>
      </p:pic>
      <p:pic>
        <p:nvPicPr>
          <p:cNvPr descr="Emniyet Segmanları DIN 471 Miller için" id="224" name="Google Shape;224;p3"/>
          <p:cNvPicPr preferRelativeResize="0"/>
          <p:nvPr/>
        </p:nvPicPr>
        <p:blipFill rotWithShape="1">
          <a:blip r:embed="rId4">
            <a:alphaModFix/>
          </a:blip>
          <a:srcRect b="0" l="0" r="0" t="0"/>
          <a:stretch/>
        </p:blipFill>
        <p:spPr>
          <a:xfrm>
            <a:off x="8095756" y="751495"/>
            <a:ext cx="3336953" cy="2077253"/>
          </a:xfrm>
          <a:prstGeom prst="rect">
            <a:avLst/>
          </a:prstGeom>
          <a:noFill/>
          <a:ln>
            <a:noFill/>
          </a:ln>
        </p:spPr>
      </p:pic>
      <p:sp>
        <p:nvSpPr>
          <p:cNvPr id="225" name="Google Shape;225;p3"/>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6" name="Google Shape;226;p3"/>
          <p:cNvSpPr txBox="1"/>
          <p:nvPr>
            <p:ph idx="1" type="body"/>
          </p:nvPr>
        </p:nvSpPr>
        <p:spPr>
          <a:xfrm>
            <a:off x="4955450" y="4051675"/>
            <a:ext cx="6586800" cy="2194500"/>
          </a:xfrm>
          <a:prstGeom prst="rect">
            <a:avLst/>
          </a:prstGeom>
          <a:noFill/>
          <a:ln>
            <a:noFill/>
          </a:ln>
        </p:spPr>
        <p:txBody>
          <a:bodyPr anchorCtr="0" anchor="ctr" bIns="45700" lIns="91425" spcFirstLastPara="1" rIns="91425" wrap="square" tIns="45700">
            <a:normAutofit/>
          </a:bodyPr>
          <a:lstStyle/>
          <a:p>
            <a:pPr indent="0" lvl="0" marL="0" rtl="0" algn="just">
              <a:lnSpc>
                <a:spcPct val="115000"/>
              </a:lnSpc>
              <a:spcBef>
                <a:spcPts val="1200"/>
              </a:spcBef>
              <a:spcAft>
                <a:spcPts val="1200"/>
              </a:spcAft>
              <a:buClr>
                <a:schemeClr val="dk1"/>
              </a:buClr>
              <a:buSzPts val="1100"/>
              <a:buNone/>
            </a:pPr>
            <a:r>
              <a:rPr lang="en-US" sz="2000"/>
              <a:t>The retaining ring is a flexible and round machine element. The retaining ring is placed between the piston and the cylinder. It prevents leakage in a mechanical system. Retaining rings also scrape the lubricants on the cylinders and prevent the burning of the oil.</a:t>
            </a:r>
            <a:endParaRPr sz="2000"/>
          </a:p>
        </p:txBody>
      </p:sp>
      <p:pic>
        <p:nvPicPr>
          <p:cNvPr descr="Segmanlar | Sena Rulman | SKF İzmir Bayi | İzmir Rulman" id="227" name="Google Shape;227;p3"/>
          <p:cNvPicPr preferRelativeResize="0"/>
          <p:nvPr/>
        </p:nvPicPr>
        <p:blipFill rotWithShape="1">
          <a:blip r:embed="rId5">
            <a:alphaModFix/>
          </a:blip>
          <a:srcRect b="0" l="0" r="0" t="0"/>
          <a:stretch/>
        </p:blipFill>
        <p:spPr>
          <a:xfrm>
            <a:off x="878914" y="591856"/>
            <a:ext cx="3328537" cy="2374135"/>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8" name="Shape 1298"/>
        <p:cNvGrpSpPr/>
        <p:nvPr/>
      </p:nvGrpSpPr>
      <p:grpSpPr>
        <a:xfrm>
          <a:off x="0" y="0"/>
          <a:ext cx="0" cy="0"/>
          <a:chOff x="0" y="0"/>
          <a:chExt cx="0" cy="0"/>
        </a:xfrm>
      </p:grpSpPr>
      <p:sp>
        <p:nvSpPr>
          <p:cNvPr id="1299" name="Google Shape;1299;p105"/>
          <p:cNvSpPr/>
          <p:nvPr/>
        </p:nvSpPr>
        <p:spPr>
          <a:xfrm>
            <a:off x="1"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00" name="Google Shape;1300;p105"/>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en-US" sz="3600"/>
              <a:t>Allen key</a:t>
            </a:r>
            <a:endParaRPr sz="3600"/>
          </a:p>
        </p:txBody>
      </p:sp>
      <p:sp>
        <p:nvSpPr>
          <p:cNvPr id="1301" name="Google Shape;1301;p105"/>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02" name="Google Shape;1302;p105"/>
          <p:cNvSpPr/>
          <p:nvPr/>
        </p:nvSpPr>
        <p:spPr>
          <a:xfrm>
            <a:off x="480127"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03" name="Google Shape;1303;p105"/>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04" name="Google Shape;1304;p105"/>
          <p:cNvSpPr/>
          <p:nvPr/>
        </p:nvSpPr>
        <p:spPr>
          <a:xfrm>
            <a:off x="4889530" y="4135106"/>
            <a:ext cx="6860103" cy="156962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200"/>
              </a:spcBef>
              <a:spcAft>
                <a:spcPts val="1200"/>
              </a:spcAft>
              <a:buSzPts val="1100"/>
              <a:buNone/>
            </a:pPr>
            <a:r>
              <a:rPr lang="en-US" sz="2400">
                <a:solidFill>
                  <a:schemeClr val="dk1"/>
                </a:solidFill>
                <a:latin typeface="Calibri"/>
                <a:ea typeface="Calibri"/>
                <a:cs typeface="Calibri"/>
                <a:sym typeface="Calibri"/>
              </a:rPr>
              <a:t>An allen key is a hex key. They are a small handheld tool. An allen key is used for turning hexagonal bolt and screw sockets.</a:t>
            </a:r>
            <a:endParaRPr sz="2400">
              <a:solidFill>
                <a:schemeClr val="dk1"/>
              </a:solidFill>
              <a:latin typeface="Calibri"/>
              <a:ea typeface="Calibri"/>
              <a:cs typeface="Calibri"/>
              <a:sym typeface="Calibri"/>
            </a:endParaRPr>
          </a:p>
        </p:txBody>
      </p:sp>
      <p:pic>
        <p:nvPicPr>
          <p:cNvPr descr="ALLEN ANAHTAR NİKEL – 5 mm – DHT" id="1305" name="Google Shape;1305;p105"/>
          <p:cNvPicPr preferRelativeResize="0"/>
          <p:nvPr/>
        </p:nvPicPr>
        <p:blipFill rotWithShape="1">
          <a:blip r:embed="rId3">
            <a:alphaModFix/>
          </a:blip>
          <a:srcRect b="20537" l="-1049" r="1048" t="21200"/>
          <a:stretch/>
        </p:blipFill>
        <p:spPr>
          <a:xfrm>
            <a:off x="4393975" y="644652"/>
            <a:ext cx="3663732" cy="2134550"/>
          </a:xfrm>
          <a:prstGeom prst="rect">
            <a:avLst/>
          </a:prstGeom>
          <a:noFill/>
          <a:ln>
            <a:noFill/>
          </a:ln>
        </p:spPr>
      </p:pic>
      <p:pic>
        <p:nvPicPr>
          <p:cNvPr descr="İzeltaş Torx Allen Anahtar T 8 Fiyatı - Taksit Seçenekleri" id="1306" name="Google Shape;1306;p105"/>
          <p:cNvPicPr preferRelativeResize="0"/>
          <p:nvPr/>
        </p:nvPicPr>
        <p:blipFill rotWithShape="1">
          <a:blip r:embed="rId4">
            <a:alphaModFix/>
          </a:blip>
          <a:srcRect b="0" l="0" r="0" t="0"/>
          <a:stretch/>
        </p:blipFill>
        <p:spPr>
          <a:xfrm>
            <a:off x="1030768" y="410752"/>
            <a:ext cx="2467343" cy="2467343"/>
          </a:xfrm>
          <a:prstGeom prst="rect">
            <a:avLst/>
          </a:prstGeom>
          <a:noFill/>
          <a:ln>
            <a:noFill/>
          </a:ln>
        </p:spPr>
      </p:pic>
      <p:pic>
        <p:nvPicPr>
          <p:cNvPr descr="İzeltaş Yuvarlak Başlı Allen Anahtar Kısa Boy" id="1307" name="Google Shape;1307;p105"/>
          <p:cNvPicPr preferRelativeResize="0"/>
          <p:nvPr/>
        </p:nvPicPr>
        <p:blipFill rotWithShape="1">
          <a:blip r:embed="rId5">
            <a:alphaModFix/>
          </a:blip>
          <a:srcRect b="0" l="0" r="0" t="0"/>
          <a:stretch/>
        </p:blipFill>
        <p:spPr>
          <a:xfrm>
            <a:off x="8342627" y="1"/>
            <a:ext cx="3317358" cy="3317358"/>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1" name="Shape 1311"/>
        <p:cNvGrpSpPr/>
        <p:nvPr/>
      </p:nvGrpSpPr>
      <p:grpSpPr>
        <a:xfrm>
          <a:off x="0" y="0"/>
          <a:ext cx="0" cy="0"/>
          <a:chOff x="0" y="0"/>
          <a:chExt cx="0" cy="0"/>
        </a:xfrm>
      </p:grpSpPr>
      <p:sp>
        <p:nvSpPr>
          <p:cNvPr id="1312" name="Google Shape;1312;p106"/>
          <p:cNvSpPr/>
          <p:nvPr/>
        </p:nvSpPr>
        <p:spPr>
          <a:xfrm>
            <a:off x="1"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13" name="Google Shape;1313;p106"/>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en-US" sz="3600"/>
              <a:t>Open-End Double-Head Wrench</a:t>
            </a:r>
            <a:endParaRPr sz="3600"/>
          </a:p>
        </p:txBody>
      </p:sp>
      <p:sp>
        <p:nvSpPr>
          <p:cNvPr id="1314" name="Google Shape;1314;p106"/>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15" name="Google Shape;1315;p106"/>
          <p:cNvSpPr/>
          <p:nvPr/>
        </p:nvSpPr>
        <p:spPr>
          <a:xfrm>
            <a:off x="480127"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16" name="Google Shape;1316;p106"/>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17" name="Google Shape;1317;p106"/>
          <p:cNvSpPr/>
          <p:nvPr/>
        </p:nvSpPr>
        <p:spPr>
          <a:xfrm>
            <a:off x="4889530" y="4135106"/>
            <a:ext cx="6860103" cy="193895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2400" u="none" cap="none" strike="noStrike">
                <a:solidFill>
                  <a:schemeClr val="dk1"/>
                </a:solidFill>
                <a:latin typeface="Calibri"/>
                <a:ea typeface="Calibri"/>
                <a:cs typeface="Calibri"/>
                <a:sym typeface="Calibri"/>
              </a:rPr>
              <a:t>Open-end double-head wrench is an one-piece wrench with a U-shaped opening.</a:t>
            </a:r>
            <a:endParaRPr/>
          </a:p>
          <a:p>
            <a:pPr indent="0" lvl="0" marL="0" marR="0" rtl="0" algn="just">
              <a:lnSpc>
                <a:spcPct val="100000"/>
              </a:lnSpc>
              <a:spcBef>
                <a:spcPts val="0"/>
              </a:spcBef>
              <a:spcAft>
                <a:spcPts val="0"/>
              </a:spcAft>
              <a:buNone/>
            </a:pPr>
            <a:r>
              <a:rPr b="0" i="0" lang="en-US" sz="2400" u="none" cap="none" strike="noStrike">
                <a:solidFill>
                  <a:schemeClr val="dk1"/>
                </a:solidFill>
                <a:latin typeface="Calibri"/>
                <a:ea typeface="Calibri"/>
                <a:cs typeface="Calibri"/>
                <a:sym typeface="Calibri"/>
              </a:rPr>
              <a:t>They grips two opposite faces of the bolt or nut.  </a:t>
            </a:r>
            <a:endParaRPr/>
          </a:p>
          <a:p>
            <a:pPr indent="0" lvl="0" marL="0" marR="0" rtl="0" algn="just">
              <a:lnSpc>
                <a:spcPct val="100000"/>
              </a:lnSpc>
              <a:spcBef>
                <a:spcPts val="0"/>
              </a:spcBef>
              <a:spcAft>
                <a:spcPts val="0"/>
              </a:spcAft>
              <a:buNone/>
            </a:pPr>
            <a:r>
              <a:rPr b="0" i="0" lang="en-US" sz="2400" u="none" cap="none" strike="noStrike">
                <a:solidFill>
                  <a:schemeClr val="dk1"/>
                </a:solidFill>
                <a:latin typeface="Calibri"/>
                <a:ea typeface="Calibri"/>
                <a:cs typeface="Calibri"/>
                <a:sym typeface="Calibri"/>
              </a:rPr>
              <a:t>They are used to tighten and loosen bolts and nuts.</a:t>
            </a:r>
            <a:endParaRPr/>
          </a:p>
          <a:p>
            <a:pPr indent="0" lvl="0" marL="0" marR="0" rtl="0" algn="just">
              <a:lnSpc>
                <a:spcPct val="100000"/>
              </a:lnSpc>
              <a:spcBef>
                <a:spcPts val="0"/>
              </a:spcBef>
              <a:spcAft>
                <a:spcPts val="0"/>
              </a:spcAft>
              <a:buNone/>
            </a:pPr>
            <a:r>
              <a:rPr b="0" i="0" lang="en-US" sz="2400" u="none" cap="none" strike="noStrike">
                <a:solidFill>
                  <a:schemeClr val="dk1"/>
                </a:solidFill>
                <a:latin typeface="Calibri"/>
                <a:ea typeface="Calibri"/>
                <a:cs typeface="Calibri"/>
                <a:sym typeface="Calibri"/>
              </a:rPr>
              <a:t>There are different-sized opening at each end.</a:t>
            </a:r>
            <a:endParaRPr b="0" i="0" sz="2400" u="none" cap="none" strike="noStrike">
              <a:solidFill>
                <a:schemeClr val="dk1"/>
              </a:solidFill>
              <a:latin typeface="Calibri"/>
              <a:ea typeface="Calibri"/>
              <a:cs typeface="Calibri"/>
              <a:sym typeface="Calibri"/>
            </a:endParaRPr>
          </a:p>
        </p:txBody>
      </p:sp>
      <p:pic>
        <p:nvPicPr>
          <p:cNvPr descr="Mannesmann 8 Parça Açık Ağız Anahtar Seti (110-08) Fiyatı" id="1318" name="Google Shape;1318;p106"/>
          <p:cNvPicPr preferRelativeResize="0"/>
          <p:nvPr/>
        </p:nvPicPr>
        <p:blipFill rotWithShape="1">
          <a:blip r:embed="rId3">
            <a:alphaModFix/>
          </a:blip>
          <a:srcRect b="0" l="0" r="0" t="0"/>
          <a:stretch/>
        </p:blipFill>
        <p:spPr>
          <a:xfrm>
            <a:off x="5812970" y="257807"/>
            <a:ext cx="5682343" cy="3040053"/>
          </a:xfrm>
          <a:prstGeom prst="rect">
            <a:avLst/>
          </a:prstGeom>
          <a:noFill/>
          <a:ln>
            <a:noFill/>
          </a:ln>
        </p:spPr>
      </p:pic>
      <p:pic>
        <p:nvPicPr>
          <p:cNvPr descr="En Uygun Cetaform B09SA-0516 Açılı Açık Ağız Anahtar (Kısa Tip) - Sae 5/16&amp;quot;  90Mm - Yollabana.com" id="1319" name="Google Shape;1319;p106"/>
          <p:cNvPicPr preferRelativeResize="0"/>
          <p:nvPr/>
        </p:nvPicPr>
        <p:blipFill rotWithShape="1">
          <a:blip r:embed="rId4">
            <a:alphaModFix/>
          </a:blip>
          <a:srcRect b="0" l="0" r="0" t="21786"/>
          <a:stretch/>
        </p:blipFill>
        <p:spPr>
          <a:xfrm>
            <a:off x="1088988" y="490451"/>
            <a:ext cx="3465827" cy="1692435"/>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3" name="Shape 1323"/>
        <p:cNvGrpSpPr/>
        <p:nvPr/>
      </p:nvGrpSpPr>
      <p:grpSpPr>
        <a:xfrm>
          <a:off x="0" y="0"/>
          <a:ext cx="0" cy="0"/>
          <a:chOff x="0" y="0"/>
          <a:chExt cx="0" cy="0"/>
        </a:xfrm>
      </p:grpSpPr>
      <p:sp>
        <p:nvSpPr>
          <p:cNvPr id="1324" name="Google Shape;1324;p107"/>
          <p:cNvSpPr/>
          <p:nvPr/>
        </p:nvSpPr>
        <p:spPr>
          <a:xfrm>
            <a:off x="1"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25" name="Google Shape;1325;p107"/>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b="1" lang="en-US"/>
              <a:t>Double Head Box Wrenches</a:t>
            </a:r>
            <a:endParaRPr sz="3600"/>
          </a:p>
        </p:txBody>
      </p:sp>
      <p:sp>
        <p:nvSpPr>
          <p:cNvPr id="1326" name="Google Shape;1326;p107"/>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27" name="Google Shape;1327;p107"/>
          <p:cNvSpPr/>
          <p:nvPr/>
        </p:nvSpPr>
        <p:spPr>
          <a:xfrm>
            <a:off x="480127"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28" name="Google Shape;1328;p107"/>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29" name="Google Shape;1329;p107"/>
          <p:cNvSpPr/>
          <p:nvPr/>
        </p:nvSpPr>
        <p:spPr>
          <a:xfrm>
            <a:off x="4889530" y="4135106"/>
            <a:ext cx="6860103" cy="193895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2400" u="none" cap="none" strike="noStrike">
                <a:solidFill>
                  <a:schemeClr val="dk1"/>
                </a:solidFill>
                <a:latin typeface="Calibri"/>
                <a:ea typeface="Calibri"/>
                <a:cs typeface="Calibri"/>
                <a:sym typeface="Calibri"/>
              </a:rPr>
              <a:t>Double Head Box Wrench is a hand tool. </a:t>
            </a:r>
            <a:endParaRPr/>
          </a:p>
          <a:p>
            <a:pPr indent="0" lvl="0" marL="0" marR="0" rtl="0" algn="just">
              <a:lnSpc>
                <a:spcPct val="100000"/>
              </a:lnSpc>
              <a:spcBef>
                <a:spcPts val="0"/>
              </a:spcBef>
              <a:spcAft>
                <a:spcPts val="0"/>
              </a:spcAft>
              <a:buNone/>
            </a:pPr>
            <a:r>
              <a:rPr b="0" i="0" lang="en-US" sz="2400" u="none" cap="none" strike="noStrike">
                <a:solidFill>
                  <a:schemeClr val="dk1"/>
                </a:solidFill>
                <a:latin typeface="Calibri"/>
                <a:ea typeface="Calibri"/>
                <a:cs typeface="Calibri"/>
                <a:sym typeface="Calibri"/>
              </a:rPr>
              <a:t>They are used for loosening and tightening fasteners such as nuts and bolts.</a:t>
            </a:r>
            <a:endParaRPr/>
          </a:p>
          <a:p>
            <a:pPr indent="0" lvl="0" marL="0" marR="0" rtl="0" algn="just">
              <a:lnSpc>
                <a:spcPct val="100000"/>
              </a:lnSpc>
              <a:spcBef>
                <a:spcPts val="0"/>
              </a:spcBef>
              <a:spcAft>
                <a:spcPts val="0"/>
              </a:spcAft>
              <a:buNone/>
            </a:pPr>
            <a:r>
              <a:rPr b="0" i="0" lang="en-US" sz="2400" u="none" cap="none" strike="noStrike">
                <a:solidFill>
                  <a:schemeClr val="dk1"/>
                </a:solidFill>
                <a:latin typeface="Calibri"/>
                <a:ea typeface="Calibri"/>
                <a:cs typeface="Calibri"/>
                <a:sym typeface="Calibri"/>
              </a:rPr>
              <a:t>A box-end wrench fits around a bolt or nut.</a:t>
            </a:r>
            <a:endParaRPr/>
          </a:p>
          <a:p>
            <a:pPr indent="0" lvl="0" marL="0" marR="0" rtl="0" algn="just">
              <a:lnSpc>
                <a:spcPct val="100000"/>
              </a:lnSpc>
              <a:spcBef>
                <a:spcPts val="0"/>
              </a:spcBef>
              <a:spcAft>
                <a:spcPts val="0"/>
              </a:spcAft>
              <a:buNone/>
            </a:pPr>
            <a:r>
              <a:rPr b="0" i="0" lang="en-US" sz="2400" u="none" cap="none" strike="noStrike">
                <a:solidFill>
                  <a:schemeClr val="dk1"/>
                </a:solidFill>
                <a:latin typeface="Calibri"/>
                <a:ea typeface="Calibri"/>
                <a:cs typeface="Calibri"/>
                <a:sym typeface="Calibri"/>
              </a:rPr>
              <a:t>Head box allows more versatility and torque.</a:t>
            </a:r>
            <a:endParaRPr b="0" i="0" sz="2400" u="none" cap="none" strike="noStrike">
              <a:solidFill>
                <a:schemeClr val="dk1"/>
              </a:solidFill>
              <a:latin typeface="Calibri"/>
              <a:ea typeface="Calibri"/>
              <a:cs typeface="Calibri"/>
              <a:sym typeface="Calibri"/>
            </a:endParaRPr>
          </a:p>
        </p:txBody>
      </p:sp>
      <p:pic>
        <p:nvPicPr>
          <p:cNvPr descr="İzeltaş 0440 00 2108 Düz Yıldız Anahtar Takımı 8 Parça | İzeltaş" id="1330" name="Google Shape;1330;p107"/>
          <p:cNvPicPr preferRelativeResize="0"/>
          <p:nvPr/>
        </p:nvPicPr>
        <p:blipFill rotWithShape="1">
          <a:blip r:embed="rId3">
            <a:alphaModFix/>
          </a:blip>
          <a:srcRect b="0" l="0" r="0" t="0"/>
          <a:stretch/>
        </p:blipFill>
        <p:spPr>
          <a:xfrm>
            <a:off x="1409005" y="94007"/>
            <a:ext cx="3346481" cy="3346481"/>
          </a:xfrm>
          <a:prstGeom prst="rect">
            <a:avLst/>
          </a:prstGeom>
          <a:noFill/>
          <a:ln>
            <a:noFill/>
          </a:ln>
        </p:spPr>
      </p:pic>
      <p:pic>
        <p:nvPicPr>
          <p:cNvPr descr="İZELTAŞ 22*24 Yıldız Anahtar 0430 03 2224 - takımçantam.com&amp;#39;da!" id="1331" name="Google Shape;1331;p107"/>
          <p:cNvPicPr preferRelativeResize="0"/>
          <p:nvPr/>
        </p:nvPicPr>
        <p:blipFill rotWithShape="1">
          <a:blip r:embed="rId4">
            <a:alphaModFix/>
          </a:blip>
          <a:srcRect b="40266" l="0" r="0" t="39597"/>
          <a:stretch/>
        </p:blipFill>
        <p:spPr>
          <a:xfrm rot="-1701057">
            <a:off x="6258884" y="1267215"/>
            <a:ext cx="5405854" cy="1088571"/>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5" name="Shape 1335"/>
        <p:cNvGrpSpPr/>
        <p:nvPr/>
      </p:nvGrpSpPr>
      <p:grpSpPr>
        <a:xfrm>
          <a:off x="0" y="0"/>
          <a:ext cx="0" cy="0"/>
          <a:chOff x="0" y="0"/>
          <a:chExt cx="0" cy="0"/>
        </a:xfrm>
      </p:grpSpPr>
      <p:sp>
        <p:nvSpPr>
          <p:cNvPr id="1336" name="Google Shape;1336;p108"/>
          <p:cNvSpPr/>
          <p:nvPr/>
        </p:nvSpPr>
        <p:spPr>
          <a:xfrm>
            <a:off x="1"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37" name="Google Shape;1337;p108"/>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en-US" sz="3600"/>
              <a:t>C spanners</a:t>
            </a:r>
            <a:endParaRPr sz="3600"/>
          </a:p>
        </p:txBody>
      </p:sp>
      <p:sp>
        <p:nvSpPr>
          <p:cNvPr id="1338" name="Google Shape;1338;p108"/>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39" name="Google Shape;1339;p108"/>
          <p:cNvSpPr/>
          <p:nvPr/>
        </p:nvSpPr>
        <p:spPr>
          <a:xfrm>
            <a:off x="480127"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40" name="Google Shape;1340;p108"/>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41" name="Google Shape;1341;p108"/>
          <p:cNvSpPr/>
          <p:nvPr/>
        </p:nvSpPr>
        <p:spPr>
          <a:xfrm>
            <a:off x="4889530" y="4135106"/>
            <a:ext cx="6860103" cy="193895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2400" u="none" cap="none" strike="noStrike">
                <a:solidFill>
                  <a:schemeClr val="dk1"/>
                </a:solidFill>
                <a:latin typeface="Calibri"/>
                <a:ea typeface="Calibri"/>
                <a:cs typeface="Calibri"/>
                <a:sym typeface="Calibri"/>
              </a:rPr>
              <a:t>C spanners are hand tools. </a:t>
            </a:r>
            <a:endParaRPr/>
          </a:p>
          <a:p>
            <a:pPr indent="0" lvl="0" marL="0" marR="0" rtl="0" algn="just">
              <a:lnSpc>
                <a:spcPct val="100000"/>
              </a:lnSpc>
              <a:spcBef>
                <a:spcPts val="0"/>
              </a:spcBef>
              <a:spcAft>
                <a:spcPts val="0"/>
              </a:spcAft>
              <a:buNone/>
            </a:pPr>
            <a:r>
              <a:rPr b="0" i="0" lang="en-US" sz="2400" u="none" cap="none" strike="noStrike">
                <a:solidFill>
                  <a:schemeClr val="dk1"/>
                </a:solidFill>
                <a:latin typeface="Calibri"/>
                <a:ea typeface="Calibri"/>
                <a:cs typeface="Calibri"/>
                <a:sym typeface="Calibri"/>
              </a:rPr>
              <a:t>They are used loosening retaining rings and adjusting chains. </a:t>
            </a:r>
            <a:endParaRPr/>
          </a:p>
          <a:p>
            <a:pPr indent="0" lvl="0" marL="0" marR="0" rtl="0" algn="just">
              <a:lnSpc>
                <a:spcPct val="100000"/>
              </a:lnSpc>
              <a:spcBef>
                <a:spcPts val="0"/>
              </a:spcBef>
              <a:spcAft>
                <a:spcPts val="0"/>
              </a:spcAft>
              <a:buNone/>
            </a:pPr>
            <a:r>
              <a:rPr b="0" i="0" lang="en-US" sz="2400" u="none" cap="none" strike="noStrike">
                <a:solidFill>
                  <a:schemeClr val="dk1"/>
                </a:solidFill>
                <a:latin typeface="Calibri"/>
                <a:ea typeface="Calibri"/>
                <a:cs typeface="Calibri"/>
                <a:sym typeface="Calibri"/>
              </a:rPr>
              <a:t>C spanners incorporate steel roll pins. </a:t>
            </a:r>
            <a:endParaRPr/>
          </a:p>
          <a:p>
            <a:pPr indent="0" lvl="0" marL="0" marR="0" rtl="0" algn="just">
              <a:lnSpc>
                <a:spcPct val="100000"/>
              </a:lnSpc>
              <a:spcBef>
                <a:spcPts val="0"/>
              </a:spcBef>
              <a:spcAft>
                <a:spcPts val="0"/>
              </a:spcAft>
              <a:buNone/>
            </a:pPr>
            <a:r>
              <a:rPr b="0" i="0" lang="en-US" sz="2400" u="none" cap="none" strike="noStrike">
                <a:solidFill>
                  <a:schemeClr val="dk1"/>
                </a:solidFill>
                <a:latin typeface="Calibri"/>
                <a:ea typeface="Calibri"/>
                <a:cs typeface="Calibri"/>
                <a:sym typeface="Calibri"/>
              </a:rPr>
              <a:t>They allow the jaws to adjust to fastener.</a:t>
            </a:r>
            <a:endParaRPr b="0" i="0" sz="2400" u="none" cap="none" strike="noStrike">
              <a:solidFill>
                <a:schemeClr val="dk1"/>
              </a:solidFill>
              <a:latin typeface="Calibri"/>
              <a:ea typeface="Calibri"/>
              <a:cs typeface="Calibri"/>
              <a:sym typeface="Calibri"/>
            </a:endParaRPr>
          </a:p>
        </p:txBody>
      </p:sp>
      <p:pic>
        <p:nvPicPr>
          <p:cNvPr descr="Pimli kanca anahtar Tightening tools V 32614 | Meusburger" id="1342" name="Google Shape;1342;p108"/>
          <p:cNvPicPr preferRelativeResize="0"/>
          <p:nvPr/>
        </p:nvPicPr>
        <p:blipFill rotWithShape="1">
          <a:blip r:embed="rId3">
            <a:alphaModFix/>
          </a:blip>
          <a:srcRect b="13811" l="0" r="0" t="0"/>
          <a:stretch/>
        </p:blipFill>
        <p:spPr>
          <a:xfrm>
            <a:off x="480126" y="675800"/>
            <a:ext cx="4954385" cy="2206248"/>
          </a:xfrm>
          <a:prstGeom prst="rect">
            <a:avLst/>
          </a:prstGeom>
          <a:noFill/>
          <a:ln>
            <a:noFill/>
          </a:ln>
        </p:spPr>
      </p:pic>
      <p:pic>
        <p:nvPicPr>
          <p:cNvPr id="1343" name="Google Shape;1343;p108"/>
          <p:cNvPicPr preferRelativeResize="0"/>
          <p:nvPr/>
        </p:nvPicPr>
        <p:blipFill rotWithShape="1">
          <a:blip r:embed="rId4">
            <a:alphaModFix/>
          </a:blip>
          <a:srcRect b="0" l="0" r="0" t="0"/>
          <a:stretch/>
        </p:blipFill>
        <p:spPr>
          <a:xfrm>
            <a:off x="5033242" y="154021"/>
            <a:ext cx="3448497" cy="3439854"/>
          </a:xfrm>
          <a:prstGeom prst="rect">
            <a:avLst/>
          </a:prstGeom>
          <a:noFill/>
          <a:ln>
            <a:noFill/>
          </a:ln>
        </p:spPr>
      </p:pic>
      <p:pic>
        <p:nvPicPr>
          <p:cNvPr descr="İzeltaş Kanca Anahtar Dörtgen Uçlu, 45/50 : Amazon.com.tr: Yapı Market" id="1344" name="Google Shape;1344;p108"/>
          <p:cNvPicPr preferRelativeResize="0"/>
          <p:nvPr/>
        </p:nvPicPr>
        <p:blipFill rotWithShape="1">
          <a:blip r:embed="rId5">
            <a:alphaModFix/>
          </a:blip>
          <a:srcRect b="0" l="0" r="0" t="0"/>
          <a:stretch/>
        </p:blipFill>
        <p:spPr>
          <a:xfrm rot="1640248">
            <a:off x="8730983" y="1098745"/>
            <a:ext cx="2731643" cy="1360358"/>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8" name="Shape 1348"/>
        <p:cNvGrpSpPr/>
        <p:nvPr/>
      </p:nvGrpSpPr>
      <p:grpSpPr>
        <a:xfrm>
          <a:off x="0" y="0"/>
          <a:ext cx="0" cy="0"/>
          <a:chOff x="0" y="0"/>
          <a:chExt cx="0" cy="0"/>
        </a:xfrm>
      </p:grpSpPr>
      <p:sp>
        <p:nvSpPr>
          <p:cNvPr id="1349" name="Google Shape;1349;p109"/>
          <p:cNvSpPr/>
          <p:nvPr/>
        </p:nvSpPr>
        <p:spPr>
          <a:xfrm>
            <a:off x="1"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50" name="Google Shape;1350;p109"/>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en-US" sz="3600"/>
              <a:t>Spark Plug</a:t>
            </a:r>
            <a:endParaRPr sz="3600"/>
          </a:p>
        </p:txBody>
      </p:sp>
      <p:sp>
        <p:nvSpPr>
          <p:cNvPr id="1351" name="Google Shape;1351;p109"/>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52" name="Google Shape;1352;p109"/>
          <p:cNvSpPr/>
          <p:nvPr/>
        </p:nvSpPr>
        <p:spPr>
          <a:xfrm>
            <a:off x="480127"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53" name="Google Shape;1353;p109"/>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54" name="Google Shape;1354;p109"/>
          <p:cNvSpPr/>
          <p:nvPr/>
        </p:nvSpPr>
        <p:spPr>
          <a:xfrm>
            <a:off x="4925989" y="4548782"/>
            <a:ext cx="6860103" cy="1200288"/>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2400" u="none" cap="none" strike="noStrike">
                <a:solidFill>
                  <a:schemeClr val="dk1"/>
                </a:solidFill>
                <a:latin typeface="Calibri"/>
                <a:ea typeface="Calibri"/>
                <a:cs typeface="Calibri"/>
                <a:sym typeface="Calibri"/>
              </a:rPr>
              <a:t>A spark plug is a device for delivering electric current.</a:t>
            </a:r>
            <a:endParaRPr/>
          </a:p>
          <a:p>
            <a:pPr indent="0" lvl="0" marL="0" marR="0" rtl="0" algn="just">
              <a:lnSpc>
                <a:spcPct val="100000"/>
              </a:lnSpc>
              <a:spcBef>
                <a:spcPts val="0"/>
              </a:spcBef>
              <a:spcAft>
                <a:spcPts val="0"/>
              </a:spcAft>
              <a:buNone/>
            </a:pPr>
            <a:r>
              <a:rPr b="0" i="0" lang="en-US" sz="2400" u="none" cap="none" strike="noStrike">
                <a:solidFill>
                  <a:schemeClr val="dk1"/>
                </a:solidFill>
                <a:latin typeface="Calibri"/>
                <a:ea typeface="Calibri"/>
                <a:cs typeface="Calibri"/>
                <a:sym typeface="Calibri"/>
              </a:rPr>
              <a:t>The spark plug ignites the fuel and air mixture in the combustion chamber by sparking.</a:t>
            </a:r>
            <a:endParaRPr b="0" i="0" sz="2400" u="none" cap="none" strike="noStrike">
              <a:solidFill>
                <a:schemeClr val="dk1"/>
              </a:solidFill>
              <a:latin typeface="Calibri"/>
              <a:ea typeface="Calibri"/>
              <a:cs typeface="Calibri"/>
              <a:sym typeface="Calibri"/>
            </a:endParaRPr>
          </a:p>
        </p:txBody>
      </p:sp>
      <p:pic>
        <p:nvPicPr>
          <p:cNvPr descr="Copper &amp;amp; Iridium vs Platinum Spark Plugs | Champion Auto Parts" id="1355" name="Google Shape;1355;p109"/>
          <p:cNvPicPr preferRelativeResize="0"/>
          <p:nvPr/>
        </p:nvPicPr>
        <p:blipFill rotWithShape="1">
          <a:blip r:embed="rId3">
            <a:alphaModFix/>
          </a:blip>
          <a:srcRect b="7844" l="10837" r="8310" t="7747"/>
          <a:stretch/>
        </p:blipFill>
        <p:spPr>
          <a:xfrm>
            <a:off x="532015" y="691003"/>
            <a:ext cx="5173793" cy="2628144"/>
          </a:xfrm>
          <a:prstGeom prst="rect">
            <a:avLst/>
          </a:prstGeom>
          <a:noFill/>
          <a:ln>
            <a:noFill/>
          </a:ln>
        </p:spPr>
      </p:pic>
      <p:pic>
        <p:nvPicPr>
          <p:cNvPr descr="Spark plugs stock illustration. Illustration of motor - 34854253" id="1356" name="Google Shape;1356;p109"/>
          <p:cNvPicPr preferRelativeResize="0"/>
          <p:nvPr/>
        </p:nvPicPr>
        <p:blipFill rotWithShape="1">
          <a:blip r:embed="rId4">
            <a:alphaModFix/>
          </a:blip>
          <a:srcRect b="19737" l="5264" r="5814" t="4967"/>
          <a:stretch/>
        </p:blipFill>
        <p:spPr>
          <a:xfrm>
            <a:off x="6625174" y="340659"/>
            <a:ext cx="4079392" cy="2978488"/>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0" name="Shape 1360"/>
        <p:cNvGrpSpPr/>
        <p:nvPr/>
      </p:nvGrpSpPr>
      <p:grpSpPr>
        <a:xfrm>
          <a:off x="0" y="0"/>
          <a:ext cx="0" cy="0"/>
          <a:chOff x="0" y="0"/>
          <a:chExt cx="0" cy="0"/>
        </a:xfrm>
      </p:grpSpPr>
      <p:sp>
        <p:nvSpPr>
          <p:cNvPr id="1361" name="Google Shape;1361;p110"/>
          <p:cNvSpPr/>
          <p:nvPr/>
        </p:nvSpPr>
        <p:spPr>
          <a:xfrm>
            <a:off x="1"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62" name="Google Shape;1362;p110"/>
          <p:cNvSpPr txBox="1"/>
          <p:nvPr>
            <p:ph type="title"/>
          </p:nvPr>
        </p:nvSpPr>
        <p:spPr>
          <a:xfrm>
            <a:off x="805065" y="4051655"/>
            <a:ext cx="3861900" cy="2437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en-US" sz="3600"/>
              <a:t>Spark Plug Wrench</a:t>
            </a:r>
            <a:endParaRPr sz="3600"/>
          </a:p>
        </p:txBody>
      </p:sp>
      <p:sp>
        <p:nvSpPr>
          <p:cNvPr id="1363" name="Google Shape;1363;p110"/>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64" name="Google Shape;1364;p110"/>
          <p:cNvSpPr/>
          <p:nvPr/>
        </p:nvSpPr>
        <p:spPr>
          <a:xfrm>
            <a:off x="480127"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65" name="Google Shape;1365;p110"/>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66" name="Google Shape;1366;p110"/>
          <p:cNvSpPr/>
          <p:nvPr/>
        </p:nvSpPr>
        <p:spPr>
          <a:xfrm>
            <a:off x="4862936" y="4548782"/>
            <a:ext cx="6860103" cy="1200288"/>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2400" u="none" cap="none" strike="noStrike">
                <a:solidFill>
                  <a:schemeClr val="dk1"/>
                </a:solidFill>
                <a:latin typeface="Calibri"/>
                <a:ea typeface="Calibri"/>
                <a:cs typeface="Calibri"/>
                <a:sym typeface="Calibri"/>
              </a:rPr>
              <a:t>Spark plug wrench is hand tool.</a:t>
            </a:r>
            <a:endParaRPr/>
          </a:p>
          <a:p>
            <a:pPr indent="0" lvl="0" marL="0" marR="0" rtl="0" algn="just">
              <a:lnSpc>
                <a:spcPct val="100000"/>
              </a:lnSpc>
              <a:spcBef>
                <a:spcPts val="0"/>
              </a:spcBef>
              <a:spcAft>
                <a:spcPts val="0"/>
              </a:spcAft>
              <a:buNone/>
            </a:pPr>
            <a:r>
              <a:rPr b="0" i="0" lang="en-US" sz="2400" u="none" cap="none" strike="noStrike">
                <a:solidFill>
                  <a:schemeClr val="dk1"/>
                </a:solidFill>
                <a:latin typeface="Calibri"/>
                <a:ea typeface="Calibri"/>
                <a:cs typeface="Calibri"/>
                <a:sym typeface="Calibri"/>
              </a:rPr>
              <a:t>They remove or tighten spark plugs into the cylinder head.</a:t>
            </a:r>
            <a:endParaRPr b="0" i="0" sz="2400" u="none" cap="none" strike="noStrike">
              <a:solidFill>
                <a:schemeClr val="dk1"/>
              </a:solidFill>
              <a:latin typeface="Calibri"/>
              <a:ea typeface="Calibri"/>
              <a:cs typeface="Calibri"/>
              <a:sym typeface="Calibri"/>
            </a:endParaRPr>
          </a:p>
        </p:txBody>
      </p:sp>
      <p:pic>
        <p:nvPicPr>
          <p:cNvPr descr="https://www.depolife.com/Images/Urun/02012021214905.jpeg" id="1367" name="Google Shape;1367;p110"/>
          <p:cNvPicPr preferRelativeResize="0"/>
          <p:nvPr/>
        </p:nvPicPr>
        <p:blipFill rotWithShape="1">
          <a:blip r:embed="rId3">
            <a:alphaModFix/>
          </a:blip>
          <a:srcRect b="14284" l="5587" r="12857" t="14285"/>
          <a:stretch/>
        </p:blipFill>
        <p:spPr>
          <a:xfrm>
            <a:off x="686958" y="220271"/>
            <a:ext cx="2741024" cy="2400663"/>
          </a:xfrm>
          <a:prstGeom prst="rect">
            <a:avLst/>
          </a:prstGeom>
          <a:noFill/>
          <a:ln>
            <a:noFill/>
          </a:ln>
        </p:spPr>
      </p:pic>
      <p:pic>
        <p:nvPicPr>
          <p:cNvPr descr="https://productimages.hepsiburada.net/s/22/375/9964357517362.jpg" id="1368" name="Google Shape;1368;p110"/>
          <p:cNvPicPr preferRelativeResize="0"/>
          <p:nvPr/>
        </p:nvPicPr>
        <p:blipFill rotWithShape="1">
          <a:blip r:embed="rId4">
            <a:alphaModFix/>
          </a:blip>
          <a:srcRect b="0" l="0" r="0" t="0"/>
          <a:stretch/>
        </p:blipFill>
        <p:spPr>
          <a:xfrm>
            <a:off x="8654143" y="463226"/>
            <a:ext cx="3057729" cy="3057729"/>
          </a:xfrm>
          <a:prstGeom prst="rect">
            <a:avLst/>
          </a:prstGeom>
          <a:noFill/>
          <a:ln>
            <a:noFill/>
          </a:ln>
        </p:spPr>
      </p:pic>
      <p:pic>
        <p:nvPicPr>
          <p:cNvPr descr="https://productimages.hepsiburada.net/s/5/375/9680705028146.jpg" id="1369" name="Google Shape;1369;p110"/>
          <p:cNvPicPr preferRelativeResize="0"/>
          <p:nvPr/>
        </p:nvPicPr>
        <p:blipFill rotWithShape="1">
          <a:blip r:embed="rId5">
            <a:alphaModFix/>
          </a:blip>
          <a:srcRect b="0" l="0" r="0" t="0"/>
          <a:stretch/>
        </p:blipFill>
        <p:spPr>
          <a:xfrm>
            <a:off x="3554528" y="1150375"/>
            <a:ext cx="2370580" cy="2370580"/>
          </a:xfrm>
          <a:prstGeom prst="rect">
            <a:avLst/>
          </a:prstGeom>
          <a:noFill/>
          <a:ln>
            <a:noFill/>
          </a:ln>
        </p:spPr>
      </p:pic>
      <p:pic>
        <p:nvPicPr>
          <p:cNvPr descr="https://st3.myideasoft.com/idea/aa/75/myassets/products/303/mafsalli-buji-anahtari-16-21-byhirdavat.jpg?revision=1581073752" id="1370" name="Google Shape;1370;p110"/>
          <p:cNvPicPr preferRelativeResize="0"/>
          <p:nvPr/>
        </p:nvPicPr>
        <p:blipFill rotWithShape="1">
          <a:blip r:embed="rId6">
            <a:alphaModFix/>
          </a:blip>
          <a:srcRect b="16337" l="22333" r="20172" t="21324"/>
          <a:stretch/>
        </p:blipFill>
        <p:spPr>
          <a:xfrm>
            <a:off x="6131939" y="110535"/>
            <a:ext cx="2315373" cy="251040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4" name="Shape 1374"/>
        <p:cNvGrpSpPr/>
        <p:nvPr/>
      </p:nvGrpSpPr>
      <p:grpSpPr>
        <a:xfrm>
          <a:off x="0" y="0"/>
          <a:ext cx="0" cy="0"/>
          <a:chOff x="0" y="0"/>
          <a:chExt cx="0" cy="0"/>
        </a:xfrm>
      </p:grpSpPr>
      <p:sp>
        <p:nvSpPr>
          <p:cNvPr id="1375" name="Google Shape;1375;p111"/>
          <p:cNvSpPr/>
          <p:nvPr/>
        </p:nvSpPr>
        <p:spPr>
          <a:xfrm>
            <a:off x="1"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76" name="Google Shape;1376;p111"/>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en-US" sz="3600"/>
              <a:t>Adjustable spanner wrench</a:t>
            </a:r>
            <a:endParaRPr sz="3600"/>
          </a:p>
        </p:txBody>
      </p:sp>
      <p:sp>
        <p:nvSpPr>
          <p:cNvPr id="1377" name="Google Shape;1377;p111"/>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78" name="Google Shape;1378;p111"/>
          <p:cNvSpPr/>
          <p:nvPr/>
        </p:nvSpPr>
        <p:spPr>
          <a:xfrm>
            <a:off x="480127"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79" name="Google Shape;1379;p111"/>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80" name="Google Shape;1380;p111"/>
          <p:cNvSpPr/>
          <p:nvPr/>
        </p:nvSpPr>
        <p:spPr>
          <a:xfrm>
            <a:off x="4862936" y="4364116"/>
            <a:ext cx="6860103" cy="156962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2400" u="none" cap="none" strike="noStrike">
                <a:solidFill>
                  <a:schemeClr val="dk1"/>
                </a:solidFill>
                <a:latin typeface="Calibri"/>
                <a:ea typeface="Calibri"/>
                <a:cs typeface="Calibri"/>
                <a:sym typeface="Calibri"/>
              </a:rPr>
              <a:t>An adjustable spanner is an open-end wrench with a movable jaw.</a:t>
            </a:r>
            <a:endParaRPr/>
          </a:p>
          <a:p>
            <a:pPr indent="0" lvl="0" marL="0" marR="0" rtl="0" algn="just">
              <a:lnSpc>
                <a:spcPct val="100000"/>
              </a:lnSpc>
              <a:spcBef>
                <a:spcPts val="0"/>
              </a:spcBef>
              <a:spcAft>
                <a:spcPts val="0"/>
              </a:spcAft>
              <a:buNone/>
            </a:pPr>
            <a:r>
              <a:rPr b="0" i="0" lang="en-US" sz="2400" u="none" cap="none" strike="noStrike">
                <a:solidFill>
                  <a:schemeClr val="dk1"/>
                </a:solidFill>
                <a:latin typeface="Calibri"/>
                <a:ea typeface="Calibri"/>
                <a:cs typeface="Calibri"/>
                <a:sym typeface="Calibri"/>
              </a:rPr>
              <a:t>Adjustable spanner can be used with different sizes of fastener heads. </a:t>
            </a:r>
            <a:endParaRPr b="0" i="0" sz="2400" u="none" cap="none" strike="noStrike">
              <a:solidFill>
                <a:schemeClr val="dk1"/>
              </a:solidFill>
              <a:latin typeface="Calibri"/>
              <a:ea typeface="Calibri"/>
              <a:cs typeface="Calibri"/>
              <a:sym typeface="Calibri"/>
            </a:endParaRPr>
          </a:p>
        </p:txBody>
      </p:sp>
      <p:pic>
        <p:nvPicPr>
          <p:cNvPr descr="İZELTAŞ 6&amp;#39;&amp;#39; Kurbağacık Anahtar 0600 01 1006 - takımçantam.com&amp;#39;da!" id="1381" name="Google Shape;1381;p111"/>
          <p:cNvPicPr preferRelativeResize="0"/>
          <p:nvPr/>
        </p:nvPicPr>
        <p:blipFill rotWithShape="1">
          <a:blip r:embed="rId3">
            <a:alphaModFix/>
          </a:blip>
          <a:srcRect b="0" l="0" r="0" t="0"/>
          <a:stretch/>
        </p:blipFill>
        <p:spPr>
          <a:xfrm>
            <a:off x="660180" y="1"/>
            <a:ext cx="3557847" cy="3557847"/>
          </a:xfrm>
          <a:prstGeom prst="rect">
            <a:avLst/>
          </a:prstGeom>
          <a:noFill/>
          <a:ln>
            <a:noFill/>
          </a:ln>
        </p:spPr>
      </p:pic>
      <p:pic>
        <p:nvPicPr>
          <p:cNvPr descr="Stanley Stmt874318 Kurbağacık Anahtarı 150Mm Fiyatı" id="1382" name="Google Shape;1382;p111"/>
          <p:cNvPicPr preferRelativeResize="0"/>
          <p:nvPr/>
        </p:nvPicPr>
        <p:blipFill rotWithShape="1">
          <a:blip r:embed="rId4">
            <a:alphaModFix/>
          </a:blip>
          <a:srcRect b="10305" l="0" r="0" t="0"/>
          <a:stretch/>
        </p:blipFill>
        <p:spPr>
          <a:xfrm>
            <a:off x="4310061" y="-1"/>
            <a:ext cx="3571875" cy="3203794"/>
          </a:xfrm>
          <a:prstGeom prst="rect">
            <a:avLst/>
          </a:prstGeom>
          <a:noFill/>
          <a:ln>
            <a:noFill/>
          </a:ln>
        </p:spPr>
      </p:pic>
      <p:pic>
        <p:nvPicPr>
          <p:cNvPr descr="Ceta Form B21-150B Kurbağacık Anahtar (6&amp;quot;-150Mm) Max.20Mm Ağız -  Civteccivata" id="1383" name="Google Shape;1383;p111"/>
          <p:cNvPicPr preferRelativeResize="0"/>
          <p:nvPr/>
        </p:nvPicPr>
        <p:blipFill rotWithShape="1">
          <a:blip r:embed="rId5">
            <a:alphaModFix/>
          </a:blip>
          <a:srcRect b="0" l="0" r="0" t="0"/>
          <a:stretch/>
        </p:blipFill>
        <p:spPr>
          <a:xfrm>
            <a:off x="8218259" y="206626"/>
            <a:ext cx="3222374" cy="3222374"/>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7" name="Shape 1387"/>
        <p:cNvGrpSpPr/>
        <p:nvPr/>
      </p:nvGrpSpPr>
      <p:grpSpPr>
        <a:xfrm>
          <a:off x="0" y="0"/>
          <a:ext cx="0" cy="0"/>
          <a:chOff x="0" y="0"/>
          <a:chExt cx="0" cy="0"/>
        </a:xfrm>
      </p:grpSpPr>
      <p:sp>
        <p:nvSpPr>
          <p:cNvPr id="1388" name="Google Shape;1388;p112"/>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89" name="Google Shape;1389;p112"/>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en-US" sz="3600"/>
              <a:t>Comparator</a:t>
            </a:r>
            <a:endParaRPr/>
          </a:p>
        </p:txBody>
      </p:sp>
      <p:sp>
        <p:nvSpPr>
          <p:cNvPr id="1390" name="Google Shape;1390;p112"/>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91" name="Google Shape;1391;p112"/>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92" name="Google Shape;1392;p112"/>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cihaz, ölçü aleti içeren bir resim&#10;&#10;Açıklama otomatik olarak oluşturuldu" id="1393" name="Google Shape;1393;p112"/>
          <p:cNvPicPr preferRelativeResize="0"/>
          <p:nvPr>
            <p:ph idx="1" type="body"/>
          </p:nvPr>
        </p:nvPicPr>
        <p:blipFill rotWithShape="1">
          <a:blip r:embed="rId3">
            <a:alphaModFix/>
          </a:blip>
          <a:srcRect b="0" l="0" r="0" t="0"/>
          <a:stretch/>
        </p:blipFill>
        <p:spPr>
          <a:xfrm>
            <a:off x="9125439" y="408102"/>
            <a:ext cx="2548672" cy="2548672"/>
          </a:xfrm>
          <a:prstGeom prst="rect">
            <a:avLst/>
          </a:prstGeom>
          <a:noFill/>
          <a:ln>
            <a:noFill/>
          </a:ln>
        </p:spPr>
      </p:pic>
      <p:pic>
        <p:nvPicPr>
          <p:cNvPr descr="Analog Komparatör Saatleri, KOMPRATÖR , Dijital Komparatör Saati , Mitutoyo  Kalınlık Ölçüm Cihazı ,Silindir Komparatörleri" id="1394" name="Google Shape;1394;p112"/>
          <p:cNvPicPr preferRelativeResize="0"/>
          <p:nvPr/>
        </p:nvPicPr>
        <p:blipFill rotWithShape="1">
          <a:blip r:embed="rId4">
            <a:alphaModFix/>
          </a:blip>
          <a:srcRect b="0" l="0" r="0" t="0"/>
          <a:stretch/>
        </p:blipFill>
        <p:spPr>
          <a:xfrm>
            <a:off x="915865" y="797849"/>
            <a:ext cx="2857500" cy="1962150"/>
          </a:xfrm>
          <a:prstGeom prst="rect">
            <a:avLst/>
          </a:prstGeom>
          <a:noFill/>
          <a:ln>
            <a:noFill/>
          </a:ln>
        </p:spPr>
      </p:pic>
      <p:pic>
        <p:nvPicPr>
          <p:cNvPr descr="https://cdn03.ciceksepeti.com/cicek/kc7046965-1/L/bts-12133-duz-komparator-saati-0-10-mm-kc7046965-1-27a73943c2154fc5ac584a2a5e2bb984.jpg" id="1395" name="Google Shape;1395;p112"/>
          <p:cNvPicPr preferRelativeResize="0"/>
          <p:nvPr/>
        </p:nvPicPr>
        <p:blipFill rotWithShape="1">
          <a:blip r:embed="rId5">
            <a:alphaModFix/>
          </a:blip>
          <a:srcRect b="0" l="0" r="0" t="0"/>
          <a:stretch/>
        </p:blipFill>
        <p:spPr>
          <a:xfrm>
            <a:off x="5175065" y="407306"/>
            <a:ext cx="2548673" cy="2802664"/>
          </a:xfrm>
          <a:prstGeom prst="rect">
            <a:avLst/>
          </a:prstGeom>
          <a:noFill/>
          <a:ln>
            <a:noFill/>
          </a:ln>
        </p:spPr>
      </p:pic>
      <p:sp>
        <p:nvSpPr>
          <p:cNvPr id="1396" name="Google Shape;1396;p112"/>
          <p:cNvSpPr/>
          <p:nvPr/>
        </p:nvSpPr>
        <p:spPr>
          <a:xfrm>
            <a:off x="4785022" y="4135106"/>
            <a:ext cx="6874963" cy="193899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A comparator is a control instrument. The comparator resembles a clock.</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Comparators check the parallelism of the surfaces.</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Comparators also check the axes of cylindrical workpieces.</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0" name="Shape 1400"/>
        <p:cNvGrpSpPr/>
        <p:nvPr/>
      </p:nvGrpSpPr>
      <p:grpSpPr>
        <a:xfrm>
          <a:off x="0" y="0"/>
          <a:ext cx="0" cy="0"/>
          <a:chOff x="0" y="0"/>
          <a:chExt cx="0" cy="0"/>
        </a:xfrm>
      </p:grpSpPr>
      <p:sp>
        <p:nvSpPr>
          <p:cNvPr id="1401" name="Google Shape;1401;p113"/>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02" name="Google Shape;1402;p113"/>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b="1" lang="en-US" sz="3600"/>
              <a:t>Caliper</a:t>
            </a:r>
            <a:endParaRPr b="1" sz="3600"/>
          </a:p>
        </p:txBody>
      </p:sp>
      <p:sp>
        <p:nvSpPr>
          <p:cNvPr id="1403" name="Google Shape;1403;p113"/>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04" name="Google Shape;1404;p113"/>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05" name="Google Shape;1405;p113"/>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cihaz, çap ölçer içeren bir resim&#10;&#10;Açıklama otomatik olarak oluşturuldu" id="1406" name="Google Shape;1406;p113"/>
          <p:cNvPicPr preferRelativeResize="0"/>
          <p:nvPr>
            <p:ph idx="1" type="body"/>
          </p:nvPr>
        </p:nvPicPr>
        <p:blipFill rotWithShape="1">
          <a:blip r:embed="rId3">
            <a:alphaModFix/>
          </a:blip>
          <a:srcRect b="34002" l="0" r="0" t="33826"/>
          <a:stretch/>
        </p:blipFill>
        <p:spPr>
          <a:xfrm>
            <a:off x="762470" y="63395"/>
            <a:ext cx="3073175" cy="988682"/>
          </a:xfrm>
          <a:prstGeom prst="rect">
            <a:avLst/>
          </a:prstGeom>
          <a:noFill/>
          <a:ln>
            <a:noFill/>
          </a:ln>
        </p:spPr>
      </p:pic>
      <p:sp>
        <p:nvSpPr>
          <p:cNvPr id="1407" name="Google Shape;1407;p113"/>
          <p:cNvSpPr/>
          <p:nvPr/>
        </p:nvSpPr>
        <p:spPr>
          <a:xfrm>
            <a:off x="4853235" y="4364096"/>
            <a:ext cx="7241014" cy="156966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Caliper is a measuring instrument having precise divisions on it.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It is used to measure the dimensions of a machined part such as inner and outer diameters, length, and depth.</a:t>
            </a:r>
            <a:endParaRPr b="0" i="0" sz="2400" u="none" cap="none" strike="noStrike">
              <a:solidFill>
                <a:schemeClr val="dk1"/>
              </a:solidFill>
              <a:latin typeface="Calibri"/>
              <a:ea typeface="Calibri"/>
              <a:cs typeface="Calibri"/>
              <a:sym typeface="Calibri"/>
            </a:endParaRPr>
          </a:p>
        </p:txBody>
      </p:sp>
      <p:pic>
        <p:nvPicPr>
          <p:cNvPr descr="https://lh3.googleusercontent.com/proxy/lXn-6tXqMS4YcbJgDL2ZNNuN_iSNGB25Z7F1thiEtE5YS-tTGWqCh-NmM7r6WJda5-t1AJFm4_fW1CvUPaCykqsdstOS02MFOsUbjYkIHwsTAbYKyHMI_g" id="1408" name="Google Shape;1408;p113"/>
          <p:cNvPicPr preferRelativeResize="0"/>
          <p:nvPr/>
        </p:nvPicPr>
        <p:blipFill rotWithShape="1">
          <a:blip r:embed="rId4">
            <a:alphaModFix/>
          </a:blip>
          <a:srcRect b="0" l="0" r="0" t="0"/>
          <a:stretch/>
        </p:blipFill>
        <p:spPr>
          <a:xfrm>
            <a:off x="7328786" y="1434490"/>
            <a:ext cx="2506485" cy="1945033"/>
          </a:xfrm>
          <a:prstGeom prst="rect">
            <a:avLst/>
          </a:prstGeom>
          <a:noFill/>
          <a:ln>
            <a:noFill/>
          </a:ln>
        </p:spPr>
      </p:pic>
      <p:pic>
        <p:nvPicPr>
          <p:cNvPr id="1409" name="Google Shape;1409;p113"/>
          <p:cNvPicPr preferRelativeResize="0"/>
          <p:nvPr/>
        </p:nvPicPr>
        <p:blipFill rotWithShape="1">
          <a:blip r:embed="rId5">
            <a:alphaModFix/>
          </a:blip>
          <a:srcRect b="0" l="0" r="0" t="0"/>
          <a:stretch/>
        </p:blipFill>
        <p:spPr>
          <a:xfrm>
            <a:off x="9258206" y="84665"/>
            <a:ext cx="2346233" cy="1430630"/>
          </a:xfrm>
          <a:prstGeom prst="rect">
            <a:avLst/>
          </a:prstGeom>
          <a:noFill/>
          <a:ln>
            <a:noFill/>
          </a:ln>
        </p:spPr>
      </p:pic>
      <p:pic>
        <p:nvPicPr>
          <p:cNvPr id="1410" name="Google Shape;1410;p113"/>
          <p:cNvPicPr preferRelativeResize="0"/>
          <p:nvPr/>
        </p:nvPicPr>
        <p:blipFill rotWithShape="1">
          <a:blip r:embed="rId6">
            <a:alphaModFix/>
          </a:blip>
          <a:srcRect b="0" l="0" r="0" t="0"/>
          <a:stretch/>
        </p:blipFill>
        <p:spPr>
          <a:xfrm>
            <a:off x="762470" y="2260454"/>
            <a:ext cx="3073175" cy="1180031"/>
          </a:xfrm>
          <a:prstGeom prst="rect">
            <a:avLst/>
          </a:prstGeom>
          <a:noFill/>
          <a:ln>
            <a:noFill/>
          </a:ln>
        </p:spPr>
      </p:pic>
      <p:pic>
        <p:nvPicPr>
          <p:cNvPr descr="https://akzenkalibrasyon.com/wp-content/uploads/2018/11/saatli-kumpas.jpg" id="1411" name="Google Shape;1411;p113"/>
          <p:cNvPicPr preferRelativeResize="0"/>
          <p:nvPr/>
        </p:nvPicPr>
        <p:blipFill rotWithShape="1">
          <a:blip r:embed="rId7">
            <a:alphaModFix/>
          </a:blip>
          <a:srcRect b="0" l="0" r="0" t="0"/>
          <a:stretch/>
        </p:blipFill>
        <p:spPr>
          <a:xfrm>
            <a:off x="4542023" y="299834"/>
            <a:ext cx="2397894" cy="1654547"/>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5" name="Shape 1415"/>
        <p:cNvGrpSpPr/>
        <p:nvPr/>
      </p:nvGrpSpPr>
      <p:grpSpPr>
        <a:xfrm>
          <a:off x="0" y="0"/>
          <a:ext cx="0" cy="0"/>
          <a:chOff x="0" y="0"/>
          <a:chExt cx="0" cy="0"/>
        </a:xfrm>
      </p:grpSpPr>
      <p:sp>
        <p:nvSpPr>
          <p:cNvPr id="1416" name="Google Shape;1416;p114"/>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17" name="Google Shape;1417;p114"/>
          <p:cNvSpPr txBox="1"/>
          <p:nvPr>
            <p:ph type="title"/>
          </p:nvPr>
        </p:nvSpPr>
        <p:spPr>
          <a:xfrm>
            <a:off x="532015" y="3930305"/>
            <a:ext cx="3861960" cy="2437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en-US" sz="3600"/>
              <a:t>Micrometer</a:t>
            </a:r>
            <a:endParaRPr/>
          </a:p>
        </p:txBody>
      </p:sp>
      <p:sp>
        <p:nvSpPr>
          <p:cNvPr id="1418" name="Google Shape;1418;p114"/>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19" name="Google Shape;1419;p114"/>
          <p:cNvSpPr/>
          <p:nvPr/>
        </p:nvSpPr>
        <p:spPr>
          <a:xfrm>
            <a:off x="517889" y="0"/>
            <a:ext cx="11231745" cy="3557848"/>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20" name="Google Shape;1420;p114"/>
          <p:cNvSpPr/>
          <p:nvPr/>
        </p:nvSpPr>
        <p:spPr>
          <a:xfrm flipH="1" rot="5400000">
            <a:off x="3635346" y="5126067"/>
            <a:ext cx="2194560"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421" name="Google Shape;1421;p114"/>
          <p:cNvPicPr preferRelativeResize="0"/>
          <p:nvPr>
            <p:ph idx="1" type="body"/>
          </p:nvPr>
        </p:nvPicPr>
        <p:blipFill rotWithShape="1">
          <a:blip r:embed="rId3">
            <a:alphaModFix/>
          </a:blip>
          <a:srcRect b="23511" l="0" r="0" t="14295"/>
          <a:stretch/>
        </p:blipFill>
        <p:spPr>
          <a:xfrm>
            <a:off x="915282" y="174993"/>
            <a:ext cx="3904336" cy="2428248"/>
          </a:xfrm>
          <a:prstGeom prst="rect">
            <a:avLst/>
          </a:prstGeom>
          <a:noFill/>
          <a:ln>
            <a:noFill/>
          </a:ln>
        </p:spPr>
      </p:pic>
      <p:pic>
        <p:nvPicPr>
          <p:cNvPr descr="çap ölçer, cihaz içeren bir resim&#10;&#10;Açıklama otomatik olarak oluşturuldu" id="1422" name="Google Shape;1422;p114"/>
          <p:cNvPicPr preferRelativeResize="0"/>
          <p:nvPr/>
        </p:nvPicPr>
        <p:blipFill rotWithShape="1">
          <a:blip r:embed="rId4">
            <a:alphaModFix/>
          </a:blip>
          <a:srcRect b="0" l="0" r="0" t="0"/>
          <a:stretch/>
        </p:blipFill>
        <p:spPr>
          <a:xfrm>
            <a:off x="9003790" y="624262"/>
            <a:ext cx="2272928" cy="2309323"/>
          </a:xfrm>
          <a:prstGeom prst="rect">
            <a:avLst/>
          </a:prstGeom>
          <a:noFill/>
          <a:ln>
            <a:noFill/>
          </a:ln>
        </p:spPr>
      </p:pic>
      <p:pic>
        <p:nvPicPr>
          <p:cNvPr id="1423" name="Google Shape;1423;p114"/>
          <p:cNvPicPr preferRelativeResize="0"/>
          <p:nvPr/>
        </p:nvPicPr>
        <p:blipFill rotWithShape="1">
          <a:blip r:embed="rId5">
            <a:alphaModFix/>
          </a:blip>
          <a:srcRect b="0" l="0" r="0" t="0"/>
          <a:stretch/>
        </p:blipFill>
        <p:spPr>
          <a:xfrm>
            <a:off x="5078325" y="697118"/>
            <a:ext cx="3354701" cy="2236467"/>
          </a:xfrm>
          <a:prstGeom prst="roundRect">
            <a:avLst>
              <a:gd fmla="val 16667" name="adj"/>
            </a:avLst>
          </a:prstGeom>
          <a:noFill/>
          <a:ln>
            <a:noFill/>
          </a:ln>
        </p:spPr>
      </p:pic>
      <p:sp>
        <p:nvSpPr>
          <p:cNvPr id="1424" name="Google Shape;1424;p114"/>
          <p:cNvSpPr/>
          <p:nvPr/>
        </p:nvSpPr>
        <p:spPr>
          <a:xfrm>
            <a:off x="4881165" y="4135106"/>
            <a:ext cx="6823644" cy="193899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Micrometer is a precision mechanical measuring instrument.</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Micrometer is used to measure the lengths.</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Measurements can be made with a precision of one-thousandth of a millimeter (1/1000).</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eması">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2020-10-02T06:13:35Z</dcterms:created>
  <dc:creator>iremnur çam</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7aa1269-c40a-454a-8c8d-538379600e8a_Enabled">
    <vt:lpwstr>True</vt:lpwstr>
  </property>
  <property fmtid="{D5CDD505-2E9C-101B-9397-08002B2CF9AE}" pid="3" name="MSIP_Label_97aa1269-c40a-454a-8c8d-538379600e8a_SiteId">
    <vt:lpwstr>2b099b4a-7168-44a8-a734-f3ca195944ab</vt:lpwstr>
  </property>
  <property fmtid="{D5CDD505-2E9C-101B-9397-08002B2CF9AE}" pid="4" name="MSIP_Label_97aa1269-c40a-454a-8c8d-538379600e8a_Owner">
    <vt:lpwstr>TT053066@turktraktor.com.tr</vt:lpwstr>
  </property>
  <property fmtid="{D5CDD505-2E9C-101B-9397-08002B2CF9AE}" pid="5" name="MSIP_Label_97aa1269-c40a-454a-8c8d-538379600e8a_SetDate">
    <vt:lpwstr>2020-10-02T06:22:31.2949175Z</vt:lpwstr>
  </property>
  <property fmtid="{D5CDD505-2E9C-101B-9397-08002B2CF9AE}" pid="6" name="MSIP_Label_97aa1269-c40a-454a-8c8d-538379600e8a_Name">
    <vt:lpwstr>Hizmete Özel - Confidential</vt:lpwstr>
  </property>
  <property fmtid="{D5CDD505-2E9C-101B-9397-08002B2CF9AE}" pid="7" name="MSIP_Label_97aa1269-c40a-454a-8c8d-538379600e8a_Application">
    <vt:lpwstr>Microsoft Azure Information Protection</vt:lpwstr>
  </property>
  <property fmtid="{D5CDD505-2E9C-101B-9397-08002B2CF9AE}" pid="8" name="MSIP_Label_97aa1269-c40a-454a-8c8d-538379600e8a_ActionId">
    <vt:lpwstr>06508654-7e40-48d2-8ff7-8d3ab91401df</vt:lpwstr>
  </property>
  <property fmtid="{D5CDD505-2E9C-101B-9397-08002B2CF9AE}" pid="9" name="MSIP_Label_97aa1269-c40a-454a-8c8d-538379600e8a_Extended_MSFT_Method">
    <vt:lpwstr>Manual</vt:lpwstr>
  </property>
  <property fmtid="{D5CDD505-2E9C-101B-9397-08002B2CF9AE}" pid="10" name="Sensitivity">
    <vt:lpwstr>Hizmete Özel - Confidential</vt:lpwstr>
  </property>
</Properties>
</file>