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0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08" roundtripDataSignature="AMtx7mihZlxmUKB/nNmr/SiJ4EoQAxSjJ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Şener Karabulut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customschemas.google.com/relationships/presentationmetadata" Target="metadata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commentAuthors" Target="commentAuthor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1-09-04T12:24:39.691" idx="1">
    <p:pos x="10" y="10"/>
    <p:text>BU ÇIKARILABİLİR</p:text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ommentPostId="AAAAOtABgU8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1" name="Google Shape;101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5" name="Google Shape;235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6" name="Google Shape;1436;p1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37" name="Google Shape;1437;p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9" name="Google Shape;1449;p1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50" name="Google Shape;1450;p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2" name="Google Shape;1462;p1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63" name="Google Shape;1463;p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8" name="Google Shape;248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1" name="Google Shape;2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6" name="Google Shape;276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2" name="Google Shape;292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5" name="Google Shape;305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8" name="Google Shape;31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2" name="Google Shape;332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6" name="Google Shape;346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8" name="Google Shape;35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0" name="Google Shape;13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6" name="Google Shape;376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9" name="Google Shape;389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2" name="Google Shape;402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5" name="Google Shape;41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8" name="Google Shape;42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1" name="Google Shape;441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6" name="Google Shape;45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9" name="Google Shape;469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81" name="Google Shape;481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94" name="Google Shape;494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3" name="Google Shape;14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7" name="Google Shape;507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21" name="Google Shape;521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34" name="Google Shape;534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48" name="Google Shape;548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61" name="Google Shape;56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77" name="Google Shape;577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90" name="Google Shape;590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04" name="Google Shape;604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19" name="Google Shape;619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32" name="Google Shape;63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6" name="Google Shape;15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46" name="Google Shape;646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9" name="Google Shape;659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73" name="Google Shape;673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86" name="Google Shape;686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01" name="Google Shape;701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15" name="Google Shape;715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30" name="Google Shape;730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44" name="Google Shape;744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59" name="Google Shape;759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71" name="Google Shape;771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9" name="Google Shape;169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84" name="Google Shape;784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97" name="Google Shape;797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09" name="Google Shape;809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6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22" name="Google Shape;822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35" name="Google Shape;835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48" name="Google Shape;848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7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1" name="Google Shape;861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p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6" name="Google Shape;876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90" name="Google Shape;890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03" name="Google Shape;903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2" name="Google Shape;182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p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16" name="Google Shape;916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p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9" name="Google Shape;929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p7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41" name="Google Shape;941;p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p7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4" name="Google Shape;954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p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68" name="Google Shape;968;p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8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1" name="Google Shape;981;p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p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94" name="Google Shape;994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8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09" name="Google Shape;1009;p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p8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22" name="Google Shape;1022;p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Google Shape;1035;p8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6" name="Google Shape;1036;p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6" name="Google Shape;196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p8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49" name="Google Shape;1049;p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p8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62" name="Google Shape;1062;p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p8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74" name="Google Shape;1074;p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Google Shape;1085;p8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86" name="Google Shape;1086;p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Google Shape;1099;p9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00" name="Google Shape;1100;p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p9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16" name="Google Shape;1116;p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" name="Google Shape;1127;p9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28" name="Google Shape;1128;p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p9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41" name="Google Shape;1141;p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Google Shape;1153;p9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54" name="Google Shape;1154;p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6" name="Google Shape;1166;p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67" name="Google Shape;1167;p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9" name="Google Shape;209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p9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80" name="Google Shape;1180;p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3" name="Google Shape;1193;p9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94" name="Google Shape;1194;p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Google Shape;1206;p9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07" name="Google Shape;1207;p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" name="Google Shape;1219;p9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0" name="Google Shape;1220;p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Google Shape;1231;p10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32" name="Google Shape;1232;p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p10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44" name="Google Shape;1244;p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" name="Google Shape;1256;p10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57" name="Google Shape;1257;p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p10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69" name="Google Shape;1269;p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" name="Google Shape;1280;p10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81" name="Google Shape;1281;p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" name="Google Shape;1293;p10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94" name="Google Shape;1294;p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2" name="Google Shape;22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6" name="Google Shape;1306;p10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07" name="Google Shape;1307;p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" name="Google Shape;1319;p10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20" name="Google Shape;1320;p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" name="Google Shape;1331;p1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32" name="Google Shape;1332;p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" name="Google Shape;1343;p10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44" name="Google Shape;1344;p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6" name="Google Shape;1356;p1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57" name="Google Shape;1357;p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8" name="Google Shape;1368;p1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69" name="Google Shape;1369;p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Google Shape;1382;p1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83" name="Google Shape;1383;p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Google Shape;1395;p1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96" name="Google Shape;1396;p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p1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09" name="Google Shape;1409;p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Google Shape;1423;p1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24" name="Google Shape;1424;p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>
  <p:cSld name="1_Title and Conten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8"/>
          <p:cNvSpPr txBox="1">
            <a:spLocks noGrp="1"/>
          </p:cNvSpPr>
          <p:nvPr>
            <p:ph type="body" idx="1"/>
          </p:nvPr>
        </p:nvSpPr>
        <p:spPr>
          <a:xfrm>
            <a:off x="335360" y="332656"/>
            <a:ext cx="10900903" cy="360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8" name="Google Shape;18;p18"/>
          <p:cNvCxnSpPr/>
          <p:nvPr/>
        </p:nvCxnSpPr>
        <p:spPr>
          <a:xfrm>
            <a:off x="0" y="692696"/>
            <a:ext cx="2215385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" name="Google Shape;19;p18"/>
          <p:cNvCxnSpPr/>
          <p:nvPr/>
        </p:nvCxnSpPr>
        <p:spPr>
          <a:xfrm>
            <a:off x="336000" y="6586641"/>
            <a:ext cx="11520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" name="Google Shape;20;p18"/>
          <p:cNvSpPr txBox="1"/>
          <p:nvPr/>
        </p:nvSpPr>
        <p:spPr>
          <a:xfrm>
            <a:off x="11856001" y="2324"/>
            <a:ext cx="330458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1" name="Google Shape;21;p18"/>
          <p:cNvCxnSpPr/>
          <p:nvPr/>
        </p:nvCxnSpPr>
        <p:spPr>
          <a:xfrm rot="5400000">
            <a:off x="11694000" y="162000"/>
            <a:ext cx="324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" name="Google Shape;22;p18"/>
          <p:cNvSpPr txBox="1">
            <a:spLocks noGrp="1"/>
          </p:cNvSpPr>
          <p:nvPr>
            <p:ph type="body" idx="2"/>
          </p:nvPr>
        </p:nvSpPr>
        <p:spPr>
          <a:xfrm>
            <a:off x="336738" y="853200"/>
            <a:ext cx="11520000" cy="55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5" name="Google Shape;75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6" name="Google Shape;76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82" name="Google Shape;82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pak Türkçe 50. Yıl" type="tx">
  <p:cSld name="TITLE_AND_BOD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5233" y="3061855"/>
            <a:ext cx="5634709" cy="753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18091" y="4283794"/>
            <a:ext cx="2661879" cy="246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28630" y="2793876"/>
            <a:ext cx="5321312" cy="12471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8" name="Google Shape;3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7" name="Google Shape;57;p2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2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9" name="Google Shape;59;p2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" name="Google Shape;15;p15" descr="{&quot;HashCode&quot;:1832986643,&quot;Placement&quot;:&quot;Footer&quot;}"/>
          <p:cNvSpPr txBox="1"/>
          <p:nvPr/>
        </p:nvSpPr>
        <p:spPr>
          <a:xfrm>
            <a:off x="0" y="6595656"/>
            <a:ext cx="4339036" cy="262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Classification : Hizmete Özel - Confidential İrem Nur Çam 10/2/2020 2:31 PM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jp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12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11" Type="http://schemas.openxmlformats.org/officeDocument/2006/relationships/image" Target="../media/image13.jpg"/><Relationship Id="rId5" Type="http://schemas.openxmlformats.org/officeDocument/2006/relationships/image" Target="../media/image7.jp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jpg"/><Relationship Id="rId1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jp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6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8.jpg"/><Relationship Id="rId4" Type="http://schemas.openxmlformats.org/officeDocument/2006/relationships/image" Target="../media/image337.jp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9.jp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1.jpg"/><Relationship Id="rId4" Type="http://schemas.openxmlformats.org/officeDocument/2006/relationships/image" Target="../media/image340.jp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2.jp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jp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jpg"/><Relationship Id="rId4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g"/><Relationship Id="rId3" Type="http://schemas.openxmlformats.org/officeDocument/2006/relationships/image" Target="../media/image72.jp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g"/><Relationship Id="rId5" Type="http://schemas.openxmlformats.org/officeDocument/2006/relationships/image" Target="../media/image74.jpg"/><Relationship Id="rId10" Type="http://schemas.openxmlformats.org/officeDocument/2006/relationships/image" Target="../media/image79.png"/><Relationship Id="rId4" Type="http://schemas.openxmlformats.org/officeDocument/2006/relationships/image" Target="../media/image73.jpg"/><Relationship Id="rId9" Type="http://schemas.openxmlformats.org/officeDocument/2006/relationships/image" Target="../media/image7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g"/><Relationship Id="rId4" Type="http://schemas.openxmlformats.org/officeDocument/2006/relationships/image" Target="../media/image8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g"/><Relationship Id="rId4" Type="http://schemas.openxmlformats.org/officeDocument/2006/relationships/image" Target="../media/image8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g"/><Relationship Id="rId4" Type="http://schemas.openxmlformats.org/officeDocument/2006/relationships/image" Target="../media/image8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g"/><Relationship Id="rId4" Type="http://schemas.openxmlformats.org/officeDocument/2006/relationships/image" Target="../media/image9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g"/><Relationship Id="rId4" Type="http://schemas.openxmlformats.org/officeDocument/2006/relationships/image" Target="../media/image9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7" Type="http://schemas.openxmlformats.org/officeDocument/2006/relationships/image" Target="../media/image9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g"/><Relationship Id="rId5" Type="http://schemas.openxmlformats.org/officeDocument/2006/relationships/image" Target="../media/image97.jpg"/><Relationship Id="rId4" Type="http://schemas.openxmlformats.org/officeDocument/2006/relationships/image" Target="../media/image9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jpg"/><Relationship Id="rId4" Type="http://schemas.openxmlformats.org/officeDocument/2006/relationships/image" Target="../media/image10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jpg"/><Relationship Id="rId4" Type="http://schemas.openxmlformats.org/officeDocument/2006/relationships/image" Target="../media/image10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jpg"/><Relationship Id="rId4" Type="http://schemas.openxmlformats.org/officeDocument/2006/relationships/image" Target="../media/image10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jpg"/><Relationship Id="rId4" Type="http://schemas.openxmlformats.org/officeDocument/2006/relationships/image" Target="../media/image1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jpg"/><Relationship Id="rId4" Type="http://schemas.openxmlformats.org/officeDocument/2006/relationships/image" Target="../media/image11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jpg"/><Relationship Id="rId4" Type="http://schemas.openxmlformats.org/officeDocument/2006/relationships/image" Target="../media/image11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3.jpg"/><Relationship Id="rId4" Type="http://schemas.openxmlformats.org/officeDocument/2006/relationships/image" Target="../media/image122.gi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jpg"/><Relationship Id="rId3" Type="http://schemas.openxmlformats.org/officeDocument/2006/relationships/image" Target="../media/image124.png"/><Relationship Id="rId7" Type="http://schemas.openxmlformats.org/officeDocument/2006/relationships/image" Target="../media/image12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1.xml"/><Relationship Id="rId5" Type="http://schemas.openxmlformats.org/officeDocument/2006/relationships/image" Target="../media/image132.jpg"/><Relationship Id="rId4" Type="http://schemas.openxmlformats.org/officeDocument/2006/relationships/image" Target="../media/image131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jpg"/><Relationship Id="rId5" Type="http://schemas.openxmlformats.org/officeDocument/2006/relationships/image" Target="../media/image135.jpg"/><Relationship Id="rId4" Type="http://schemas.openxmlformats.org/officeDocument/2006/relationships/image" Target="../media/image134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g"/><Relationship Id="rId7" Type="http://schemas.openxmlformats.org/officeDocument/2006/relationships/image" Target="../media/image140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jpg"/><Relationship Id="rId5" Type="http://schemas.openxmlformats.org/officeDocument/2006/relationships/image" Target="../media/image139.jpg"/><Relationship Id="rId4" Type="http://schemas.openxmlformats.org/officeDocument/2006/relationships/image" Target="../media/image138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3.jpg"/><Relationship Id="rId4" Type="http://schemas.openxmlformats.org/officeDocument/2006/relationships/image" Target="../media/image142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0.jpg"/><Relationship Id="rId4" Type="http://schemas.openxmlformats.org/officeDocument/2006/relationships/image" Target="../media/image149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.jpg"/><Relationship Id="rId5" Type="http://schemas.openxmlformats.org/officeDocument/2006/relationships/image" Target="../media/image153.jpg"/><Relationship Id="rId4" Type="http://schemas.openxmlformats.org/officeDocument/2006/relationships/image" Target="../media/image152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7.jpg"/><Relationship Id="rId4" Type="http://schemas.openxmlformats.org/officeDocument/2006/relationships/image" Target="../media/image15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g"/><Relationship Id="rId7" Type="http://schemas.openxmlformats.org/officeDocument/2006/relationships/image" Target="../media/image162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jpg"/><Relationship Id="rId5" Type="http://schemas.openxmlformats.org/officeDocument/2006/relationships/image" Target="../media/image160.jpg"/><Relationship Id="rId4" Type="http://schemas.openxmlformats.org/officeDocument/2006/relationships/image" Target="../media/image159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6.jpg"/><Relationship Id="rId5" Type="http://schemas.openxmlformats.org/officeDocument/2006/relationships/image" Target="../media/image165.jpg"/><Relationship Id="rId4" Type="http://schemas.openxmlformats.org/officeDocument/2006/relationships/image" Target="../media/image164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g"/><Relationship Id="rId7" Type="http://schemas.openxmlformats.org/officeDocument/2006/relationships/image" Target="../media/image171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jpg"/><Relationship Id="rId5" Type="http://schemas.openxmlformats.org/officeDocument/2006/relationships/image" Target="../media/image169.jpg"/><Relationship Id="rId4" Type="http://schemas.openxmlformats.org/officeDocument/2006/relationships/image" Target="../media/image168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5.jpg"/><Relationship Id="rId5" Type="http://schemas.openxmlformats.org/officeDocument/2006/relationships/image" Target="../media/image174.jpg"/><Relationship Id="rId4" Type="http://schemas.openxmlformats.org/officeDocument/2006/relationships/image" Target="../media/image173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g"/><Relationship Id="rId7" Type="http://schemas.openxmlformats.org/officeDocument/2006/relationships/image" Target="../media/image180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9.jpg"/><Relationship Id="rId5" Type="http://schemas.openxmlformats.org/officeDocument/2006/relationships/image" Target="../media/image178.jpg"/><Relationship Id="rId4" Type="http://schemas.openxmlformats.org/officeDocument/2006/relationships/image" Target="../media/image177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2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5.png"/><Relationship Id="rId4" Type="http://schemas.openxmlformats.org/officeDocument/2006/relationships/image" Target="../media/image18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8.jpg"/><Relationship Id="rId4" Type="http://schemas.openxmlformats.org/officeDocument/2006/relationships/image" Target="../media/image187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0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3.jpg"/><Relationship Id="rId4" Type="http://schemas.openxmlformats.org/officeDocument/2006/relationships/image" Target="../media/image192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6.jpg"/><Relationship Id="rId4" Type="http://schemas.openxmlformats.org/officeDocument/2006/relationships/image" Target="../media/image195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9.png"/><Relationship Id="rId4" Type="http://schemas.openxmlformats.org/officeDocument/2006/relationships/image" Target="../media/image198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2.jpg"/><Relationship Id="rId4" Type="http://schemas.openxmlformats.org/officeDocument/2006/relationships/image" Target="../media/image201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g"/><Relationship Id="rId7" Type="http://schemas.openxmlformats.org/officeDocument/2006/relationships/image" Target="../media/image207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6.jpg"/><Relationship Id="rId5" Type="http://schemas.openxmlformats.org/officeDocument/2006/relationships/image" Target="../media/image205.jpg"/><Relationship Id="rId4" Type="http://schemas.openxmlformats.org/officeDocument/2006/relationships/image" Target="../media/image204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1.jpg"/><Relationship Id="rId5" Type="http://schemas.openxmlformats.org/officeDocument/2006/relationships/image" Target="../media/image210.jpg"/><Relationship Id="rId4" Type="http://schemas.openxmlformats.org/officeDocument/2006/relationships/image" Target="../media/image209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4.jpg"/><Relationship Id="rId4" Type="http://schemas.openxmlformats.org/officeDocument/2006/relationships/image" Target="../media/image213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7.jpg"/><Relationship Id="rId4" Type="http://schemas.openxmlformats.org/officeDocument/2006/relationships/image" Target="../media/image2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0.jpg"/><Relationship Id="rId4" Type="http://schemas.openxmlformats.org/officeDocument/2006/relationships/image" Target="../media/image219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2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5.jpg"/><Relationship Id="rId4" Type="http://schemas.openxmlformats.org/officeDocument/2006/relationships/image" Target="../media/image22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9.jpg"/><Relationship Id="rId5" Type="http://schemas.openxmlformats.org/officeDocument/2006/relationships/image" Target="../media/image228.jpg"/><Relationship Id="rId4" Type="http://schemas.openxmlformats.org/officeDocument/2006/relationships/image" Target="../media/image227.gi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2.jpg"/><Relationship Id="rId4" Type="http://schemas.openxmlformats.org/officeDocument/2006/relationships/image" Target="../media/image231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5.jpg"/><Relationship Id="rId4" Type="http://schemas.openxmlformats.org/officeDocument/2006/relationships/image" Target="../media/image234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jpg"/><Relationship Id="rId7" Type="http://schemas.openxmlformats.org/officeDocument/2006/relationships/image" Target="../media/image24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9.jpg"/><Relationship Id="rId5" Type="http://schemas.openxmlformats.org/officeDocument/2006/relationships/image" Target="../media/image238.jpg"/><Relationship Id="rId4" Type="http://schemas.openxmlformats.org/officeDocument/2006/relationships/image" Target="../media/image237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3.jpg"/><Relationship Id="rId4" Type="http://schemas.openxmlformats.org/officeDocument/2006/relationships/image" Target="../media/image242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7.jpg"/><Relationship Id="rId5" Type="http://schemas.openxmlformats.org/officeDocument/2006/relationships/image" Target="../media/image246.jpg"/><Relationship Id="rId4" Type="http://schemas.openxmlformats.org/officeDocument/2006/relationships/image" Target="../media/image245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0.png"/><Relationship Id="rId4" Type="http://schemas.openxmlformats.org/officeDocument/2006/relationships/image" Target="../media/image24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2.png"/><Relationship Id="rId4" Type="http://schemas.openxmlformats.org/officeDocument/2006/relationships/image" Target="../media/image245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4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9.jpg"/><Relationship Id="rId5" Type="http://schemas.openxmlformats.org/officeDocument/2006/relationships/image" Target="../media/image258.png"/><Relationship Id="rId4" Type="http://schemas.openxmlformats.org/officeDocument/2006/relationships/image" Target="../media/image257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5.jpg"/><Relationship Id="rId3" Type="http://schemas.openxmlformats.org/officeDocument/2006/relationships/image" Target="../media/image260.jpg"/><Relationship Id="rId7" Type="http://schemas.openxmlformats.org/officeDocument/2006/relationships/image" Target="../media/image264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3.jpg"/><Relationship Id="rId5" Type="http://schemas.openxmlformats.org/officeDocument/2006/relationships/image" Target="../media/image262.jpg"/><Relationship Id="rId4" Type="http://schemas.openxmlformats.org/officeDocument/2006/relationships/image" Target="../media/image261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0.jpg"/><Relationship Id="rId4" Type="http://schemas.openxmlformats.org/officeDocument/2006/relationships/image" Target="../media/image269.jp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3.jpg"/><Relationship Id="rId4" Type="http://schemas.openxmlformats.org/officeDocument/2006/relationships/image" Target="../media/image272.jp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6.jpg"/><Relationship Id="rId4" Type="http://schemas.openxmlformats.org/officeDocument/2006/relationships/image" Target="../media/image275.jp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9.jpg"/><Relationship Id="rId4" Type="http://schemas.openxmlformats.org/officeDocument/2006/relationships/image" Target="../media/image27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3.jpg"/><Relationship Id="rId5" Type="http://schemas.openxmlformats.org/officeDocument/2006/relationships/image" Target="../media/image282.jpg"/><Relationship Id="rId4" Type="http://schemas.openxmlformats.org/officeDocument/2006/relationships/image" Target="../media/image281.gi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6.jpg"/><Relationship Id="rId4" Type="http://schemas.openxmlformats.org/officeDocument/2006/relationships/image" Target="../media/image285.jp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9.jpg"/><Relationship Id="rId4" Type="http://schemas.openxmlformats.org/officeDocument/2006/relationships/image" Target="../media/image288.jp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1.jp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2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3.jp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4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6.jpg"/><Relationship Id="rId4" Type="http://schemas.openxmlformats.org/officeDocument/2006/relationships/image" Target="../media/image295.jp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7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8.jp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9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0.jp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3.png"/><Relationship Id="rId4" Type="http://schemas.openxmlformats.org/officeDocument/2006/relationships/image" Target="../media/image30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4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g"/><Relationship Id="rId4" Type="http://schemas.openxmlformats.org/officeDocument/2006/relationships/image" Target="../media/image42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6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8.jpg"/><Relationship Id="rId4" Type="http://schemas.openxmlformats.org/officeDocument/2006/relationships/image" Target="../media/image307.jp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9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0.jp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2.jp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3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5.jpg"/><Relationship Id="rId4" Type="http://schemas.openxmlformats.org/officeDocument/2006/relationships/image" Target="../media/image314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6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7.jp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1.jpg"/><Relationship Id="rId5" Type="http://schemas.openxmlformats.org/officeDocument/2006/relationships/image" Target="../media/image320.jpg"/><Relationship Id="rId4" Type="http://schemas.openxmlformats.org/officeDocument/2006/relationships/image" Target="../media/image319.jp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2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4.jpg"/><Relationship Id="rId4" Type="http://schemas.openxmlformats.org/officeDocument/2006/relationships/image" Target="../media/image323.jp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5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7.jpg"/><Relationship Id="rId4" Type="http://schemas.openxmlformats.org/officeDocument/2006/relationships/image" Target="../media/image326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8.jpg"/><Relationship Id="rId7" Type="http://schemas.openxmlformats.org/officeDocument/2006/relationships/image" Target="../media/image332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1.jpg"/><Relationship Id="rId5" Type="http://schemas.openxmlformats.org/officeDocument/2006/relationships/image" Target="../media/image330.jpg"/><Relationship Id="rId4" Type="http://schemas.openxmlformats.org/officeDocument/2006/relationships/image" Target="../media/image329.jp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3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5.jpg"/><Relationship Id="rId4" Type="http://schemas.openxmlformats.org/officeDocument/2006/relationships/image" Target="../media/image33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"/>
          <p:cNvSpPr txBox="1">
            <a:spLocks noGrp="1"/>
          </p:cNvSpPr>
          <p:nvPr>
            <p:ph type="body" idx="2"/>
          </p:nvPr>
        </p:nvSpPr>
        <p:spPr>
          <a:xfrm>
            <a:off x="-2314" y="3270682"/>
            <a:ext cx="12194314" cy="1235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</a:pPr>
            <a:r>
              <a:rPr lang="en-US" sz="3000" b="1"/>
              <a:t>Giving a Voice to Deaf People in Metal Sector (VOC2DEAF)</a:t>
            </a:r>
            <a:endParaRPr sz="3000" b="1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</a:pPr>
            <a:r>
              <a:rPr lang="en-US" sz="3000" b="1"/>
              <a:t>STANDARD MACHINE ELEMENTS</a:t>
            </a:r>
            <a:endParaRPr sz="3000" b="1"/>
          </a:p>
        </p:txBody>
      </p:sp>
      <p:pic>
        <p:nvPicPr>
          <p:cNvPr id="104" name="Google Shape;104;p1" descr="Image result for pamukkale Ã¼niversitesi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24444" y="5050909"/>
            <a:ext cx="641332" cy="641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67232" y="4963883"/>
            <a:ext cx="1241918" cy="830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" descr="Related 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95244" y="5082256"/>
            <a:ext cx="569290" cy="572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" descr="Image result for bayerischen bildungswerk wirtschaft logo"/>
          <p:cNvPicPr preferRelativeResize="0"/>
          <p:nvPr/>
        </p:nvPicPr>
        <p:blipFill rotWithShape="1">
          <a:blip r:embed="rId6">
            <a:alphaModFix/>
          </a:blip>
          <a:srcRect t="18565" r="6211" b="20800"/>
          <a:stretch/>
        </p:blipFill>
        <p:spPr>
          <a:xfrm>
            <a:off x="6068489" y="6030331"/>
            <a:ext cx="1087513" cy="394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" descr="Image result for european sign language center logo"/>
          <p:cNvPicPr preferRelativeResize="0"/>
          <p:nvPr/>
        </p:nvPicPr>
        <p:blipFill rotWithShape="1">
          <a:blip r:embed="rId7">
            <a:alphaModFix/>
          </a:blip>
          <a:srcRect t="27195" r="6760" b="20507"/>
          <a:stretch/>
        </p:blipFill>
        <p:spPr>
          <a:xfrm>
            <a:off x="3739311" y="5975901"/>
            <a:ext cx="1172608" cy="507758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"/>
          <p:cNvSpPr/>
          <p:nvPr/>
        </p:nvSpPr>
        <p:spPr>
          <a:xfrm>
            <a:off x="-2314" y="560944"/>
            <a:ext cx="2040069" cy="396057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256933" y="5626036"/>
            <a:ext cx="1069073" cy="337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90962" y="5223038"/>
            <a:ext cx="1532370" cy="269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566495" y="5936093"/>
            <a:ext cx="566620" cy="56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290980" y="273073"/>
            <a:ext cx="1080000" cy="566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523422" y="273073"/>
            <a:ext cx="1080000" cy="59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" descr="https://eacea.ec.europa.eu/sites/eacea-site/files/logosbeneficaireserasmusleft_withthesupport-01_0.jpg"/>
          <p:cNvPicPr preferRelativeResize="0"/>
          <p:nvPr/>
        </p:nvPicPr>
        <p:blipFill rotWithShape="1">
          <a:blip r:embed="rId13">
            <a:alphaModFix/>
          </a:blip>
          <a:srcRect l="26712" t="13187" r="2757" b="11399"/>
          <a:stretch/>
        </p:blipFill>
        <p:spPr>
          <a:xfrm>
            <a:off x="5159896" y="255928"/>
            <a:ext cx="2522198" cy="592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8589811" y="241051"/>
            <a:ext cx="1931688" cy="57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014486" y="1148871"/>
            <a:ext cx="1977178" cy="1892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034971" y="6008559"/>
            <a:ext cx="1742694" cy="45180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0" name="Google Shape;120;p1"/>
          <p:cNvCxnSpPr/>
          <p:nvPr/>
        </p:nvCxnSpPr>
        <p:spPr>
          <a:xfrm rot="10800000">
            <a:off x="3183070" y="5082256"/>
            <a:ext cx="0" cy="470318"/>
          </a:xfrm>
          <a:prstGeom prst="straightConnector1">
            <a:avLst/>
          </a:prstGeom>
          <a:noFill/>
          <a:ln w="1905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1" name="Google Shape;121;p1"/>
          <p:cNvCxnSpPr/>
          <p:nvPr/>
        </p:nvCxnSpPr>
        <p:spPr>
          <a:xfrm rot="10800000">
            <a:off x="3183071" y="5931342"/>
            <a:ext cx="0" cy="470318"/>
          </a:xfrm>
          <a:prstGeom prst="straightConnector1">
            <a:avLst/>
          </a:prstGeom>
          <a:noFill/>
          <a:ln w="1905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2" name="Google Shape;122;p1"/>
          <p:cNvCxnSpPr/>
          <p:nvPr/>
        </p:nvCxnSpPr>
        <p:spPr>
          <a:xfrm rot="10800000">
            <a:off x="5523496" y="5093142"/>
            <a:ext cx="0" cy="470318"/>
          </a:xfrm>
          <a:prstGeom prst="straightConnector1">
            <a:avLst/>
          </a:prstGeom>
          <a:noFill/>
          <a:ln w="1905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3" name="Google Shape;123;p1"/>
          <p:cNvCxnSpPr/>
          <p:nvPr/>
        </p:nvCxnSpPr>
        <p:spPr>
          <a:xfrm rot="10800000">
            <a:off x="5523497" y="5942228"/>
            <a:ext cx="0" cy="470318"/>
          </a:xfrm>
          <a:prstGeom prst="straightConnector1">
            <a:avLst/>
          </a:prstGeom>
          <a:noFill/>
          <a:ln w="1905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4" name="Google Shape;124;p1"/>
          <p:cNvCxnSpPr/>
          <p:nvPr/>
        </p:nvCxnSpPr>
        <p:spPr>
          <a:xfrm rot="10800000">
            <a:off x="7678869" y="5093140"/>
            <a:ext cx="0" cy="470318"/>
          </a:xfrm>
          <a:prstGeom prst="straightConnector1">
            <a:avLst/>
          </a:prstGeom>
          <a:noFill/>
          <a:ln w="1905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5" name="Google Shape;125;p1"/>
          <p:cNvCxnSpPr/>
          <p:nvPr/>
        </p:nvCxnSpPr>
        <p:spPr>
          <a:xfrm rot="10800000">
            <a:off x="7678870" y="5942226"/>
            <a:ext cx="0" cy="470318"/>
          </a:xfrm>
          <a:prstGeom prst="straightConnector1">
            <a:avLst/>
          </a:prstGeom>
          <a:noFill/>
          <a:ln w="1905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6" name="Google Shape;126;p1"/>
          <p:cNvCxnSpPr/>
          <p:nvPr/>
        </p:nvCxnSpPr>
        <p:spPr>
          <a:xfrm rot="10800000">
            <a:off x="9758034" y="5082254"/>
            <a:ext cx="0" cy="470318"/>
          </a:xfrm>
          <a:prstGeom prst="straightConnector1">
            <a:avLst/>
          </a:prstGeom>
          <a:noFill/>
          <a:ln w="1905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7" name="Google Shape;127;p1"/>
          <p:cNvCxnSpPr/>
          <p:nvPr/>
        </p:nvCxnSpPr>
        <p:spPr>
          <a:xfrm rot="10800000">
            <a:off x="9758035" y="5931340"/>
            <a:ext cx="0" cy="470318"/>
          </a:xfrm>
          <a:prstGeom prst="straightConnector1">
            <a:avLst/>
          </a:prstGeom>
          <a:noFill/>
          <a:ln w="1905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4"/>
          <p:cNvSpPr/>
          <p:nvPr/>
        </p:nvSpPr>
        <p:spPr>
          <a:xfrm>
            <a:off x="0" y="15151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34"/>
          <p:cNvSpPr txBox="1">
            <a:spLocks noGrp="1"/>
          </p:cNvSpPr>
          <p:nvPr>
            <p:ph type="title"/>
          </p:nvPr>
        </p:nvSpPr>
        <p:spPr>
          <a:xfrm>
            <a:off x="532015" y="3930305"/>
            <a:ext cx="3861960" cy="243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İç Segman</a:t>
            </a:r>
            <a:endParaRPr sz="3600"/>
          </a:p>
        </p:txBody>
      </p:sp>
      <p:sp>
        <p:nvSpPr>
          <p:cNvPr id="239" name="Google Shape;239;p34"/>
          <p:cNvSpPr/>
          <p:nvPr/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34"/>
          <p:cNvSpPr/>
          <p:nvPr/>
        </p:nvSpPr>
        <p:spPr>
          <a:xfrm>
            <a:off x="480127" y="0"/>
            <a:ext cx="11231745" cy="355784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34"/>
          <p:cNvSpPr/>
          <p:nvPr/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34"/>
          <p:cNvSpPr/>
          <p:nvPr/>
        </p:nvSpPr>
        <p:spPr>
          <a:xfrm>
            <a:off x="4799882" y="4306250"/>
            <a:ext cx="6860103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İç segmanlar deliklerin içine takılırlar. 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Genellikle motorlarda, türbinlerde ve pistonlarda kullanılırlar.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İç segmanlar parçaları sabitlemek için kullanılır.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3" name="Google Shape;243;p34" descr="İç segman montajı - YouTub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8056" y="270204"/>
            <a:ext cx="4211726" cy="3158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4" descr="Din 472 Iç Segman - Buy Segman,Segman Mili,Mili Segman Malzemesi Product on  Alibaba.com"/>
          <p:cNvPicPr preferRelativeResize="0"/>
          <p:nvPr/>
        </p:nvPicPr>
        <p:blipFill rotWithShape="1">
          <a:blip r:embed="rId4">
            <a:alphaModFix/>
          </a:blip>
          <a:srcRect l="17616" t="14947" r="17933" b="22697"/>
          <a:stretch/>
        </p:blipFill>
        <p:spPr>
          <a:xfrm>
            <a:off x="1075446" y="358496"/>
            <a:ext cx="2775097" cy="2684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4" descr="Segman Ölçüleri - İç Segman - Dış Segman - Ay Segman - Taha ÖZEL"/>
          <p:cNvPicPr preferRelativeResize="0"/>
          <p:nvPr/>
        </p:nvPicPr>
        <p:blipFill rotWithShape="1">
          <a:blip r:embed="rId5">
            <a:alphaModFix/>
          </a:blip>
          <a:srcRect l="35821" t="5134" r="34092" b="5581"/>
          <a:stretch/>
        </p:blipFill>
        <p:spPr>
          <a:xfrm>
            <a:off x="4527350" y="123342"/>
            <a:ext cx="2775096" cy="33480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9" name="Google Shape;1439;p116"/>
          <p:cNvSpPr/>
          <p:nvPr/>
        </p:nvSpPr>
        <p:spPr>
          <a:xfrm>
            <a:off x="1" y="-66602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0" name="Google Shape;1440;p116"/>
          <p:cNvSpPr txBox="1">
            <a:spLocks noGrp="1"/>
          </p:cNvSpPr>
          <p:nvPr>
            <p:ph type="title"/>
          </p:nvPr>
        </p:nvSpPr>
        <p:spPr>
          <a:xfrm>
            <a:off x="532015" y="3930305"/>
            <a:ext cx="3861960" cy="243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Eğe</a:t>
            </a:r>
            <a:endParaRPr sz="3600"/>
          </a:p>
        </p:txBody>
      </p:sp>
      <p:sp>
        <p:nvSpPr>
          <p:cNvPr id="1441" name="Google Shape;1441;p116"/>
          <p:cNvSpPr/>
          <p:nvPr/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2" name="Google Shape;1442;p116"/>
          <p:cNvSpPr/>
          <p:nvPr/>
        </p:nvSpPr>
        <p:spPr>
          <a:xfrm>
            <a:off x="480127" y="0"/>
            <a:ext cx="11231745" cy="355784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3" name="Google Shape;1443;p116"/>
          <p:cNvSpPr/>
          <p:nvPr/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4" name="Google Shape;1444;p116"/>
          <p:cNvSpPr/>
          <p:nvPr/>
        </p:nvSpPr>
        <p:spPr>
          <a:xfrm>
            <a:off x="4889530" y="4453408"/>
            <a:ext cx="6860103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Eğe bir el aletidir.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Bir iş parçasından az miktarda malzeme kaldırmak için kullanılır.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Metal parçaları biçimlendirmek için kullanılırlar.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45" name="Google Shape;1445;p116" descr="Vallorbe Lama Eğe 6 İnç (LP1163-6) Büyük Eğeler Vallorbe Çeşitleri ve  Fiyatları | Alex Makin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2015" y="120305"/>
            <a:ext cx="3308695" cy="3308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6" name="Google Shape;1446;p116" descr="EĞELEME TEKNİKLERİ | METAL VE KAYNAK TEKNOLOJİLERİ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93975" y="15151"/>
            <a:ext cx="2646333" cy="3557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7" name="Google Shape;1447;p116" descr="Eğe nedir? Eğe çeşitleri | Makine Eğitimi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92088" y="531629"/>
            <a:ext cx="4112170" cy="23091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Google Shape;1452;p117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3" name="Google Shape;1453;p117"/>
          <p:cNvSpPr txBox="1">
            <a:spLocks noGrp="1"/>
          </p:cNvSpPr>
          <p:nvPr>
            <p:ph type="title"/>
          </p:nvPr>
        </p:nvSpPr>
        <p:spPr>
          <a:xfrm>
            <a:off x="532015" y="3930305"/>
            <a:ext cx="3861960" cy="243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Mengene</a:t>
            </a:r>
            <a:endParaRPr sz="3600"/>
          </a:p>
        </p:txBody>
      </p:sp>
      <p:sp>
        <p:nvSpPr>
          <p:cNvPr id="1454" name="Google Shape;1454;p117"/>
          <p:cNvSpPr/>
          <p:nvPr/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5" name="Google Shape;1455;p117"/>
          <p:cNvSpPr/>
          <p:nvPr/>
        </p:nvSpPr>
        <p:spPr>
          <a:xfrm>
            <a:off x="480127" y="0"/>
            <a:ext cx="11231745" cy="355784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6" name="Google Shape;1456;p117"/>
          <p:cNvSpPr/>
          <p:nvPr/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7" name="Google Shape;1457;p117"/>
          <p:cNvSpPr/>
          <p:nvPr/>
        </p:nvSpPr>
        <p:spPr>
          <a:xfrm>
            <a:off x="4889530" y="4135106"/>
            <a:ext cx="6860103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Mengene iş parçası bağlama aracıdır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Eğeleme, testere ile kesme gibi işlemler sırasında iş parçasını tutar.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İki paralel çenesi vardır.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Çenelerden biri sabittir. Diğer çene bir kol ile hareket ettirilebilir.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58" name="Google Shape;1458;p117" descr="Kanca Tesviyeci Mengene 135 Mm. Fiyatı - Taksit Seçenekler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7057" y="0"/>
            <a:ext cx="3571875" cy="357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9" name="Google Shape;1459;p117" descr="Mini Hobi Tezgah Masa Mengene Örslü 60 mm - Mengeneler - 1001Alet.com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48932" y="202110"/>
            <a:ext cx="3336998" cy="3336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0" name="Google Shape;1460;p117" descr="Mengene Nedir? Çeşitleri ve Detaylı inceleme | Ata Teknik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12576" y="0"/>
            <a:ext cx="4319344" cy="35391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5" name="Google Shape;1465;p118"/>
          <p:cNvSpPr/>
          <p:nvPr/>
        </p:nvSpPr>
        <p:spPr>
          <a:xfrm>
            <a:off x="0" y="15151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6" name="Google Shape;1466;p118"/>
          <p:cNvSpPr txBox="1">
            <a:spLocks noGrp="1"/>
          </p:cNvSpPr>
          <p:nvPr>
            <p:ph type="title"/>
          </p:nvPr>
        </p:nvSpPr>
        <p:spPr>
          <a:xfrm>
            <a:off x="532015" y="3930305"/>
            <a:ext cx="3861960" cy="243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Yağdanlık</a:t>
            </a:r>
            <a:endParaRPr sz="3600"/>
          </a:p>
        </p:txBody>
      </p:sp>
      <p:sp>
        <p:nvSpPr>
          <p:cNvPr id="1467" name="Google Shape;1467;p118"/>
          <p:cNvSpPr/>
          <p:nvPr/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8" name="Google Shape;1468;p118"/>
          <p:cNvSpPr/>
          <p:nvPr/>
        </p:nvSpPr>
        <p:spPr>
          <a:xfrm>
            <a:off x="480127" y="0"/>
            <a:ext cx="11231745" cy="355784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9" name="Google Shape;1469;p118"/>
          <p:cNvSpPr/>
          <p:nvPr/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0" name="Google Shape;1470;p118"/>
          <p:cNvSpPr/>
          <p:nvPr/>
        </p:nvSpPr>
        <p:spPr>
          <a:xfrm>
            <a:off x="4862935" y="4580731"/>
            <a:ext cx="6860103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Yağdanlık, elle taşıyacak kadar yağ depolar.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Yağdanlık, makine parçalarını yağlamak için kullanılır.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71" name="Google Shape;1471;p118" descr="500 CC METAL EL YAĞDANLIĞI SPİRALLİ | Yağdanlık | Servis Aleti | Özsoy  Hırdavat - Denizli Hırdava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70166" y="86823"/>
            <a:ext cx="3418906" cy="3418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2" name="Google Shape;1472;p118" descr="SICAK Yağdanlık Pompa Makine Yağı Tencerede Yağ Püskürtme Tabancası Boya  kutusu 250G El Aleti Yüksek Basınç Airbrush Krom Gövde Onarım Hortumu ~  Araçlar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21986" y="185014"/>
            <a:ext cx="3185249" cy="3185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5"/>
          <p:cNvSpPr/>
          <p:nvPr/>
        </p:nvSpPr>
        <p:spPr>
          <a:xfrm>
            <a:off x="0" y="15151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35"/>
          <p:cNvSpPr txBox="1">
            <a:spLocks noGrp="1"/>
          </p:cNvSpPr>
          <p:nvPr>
            <p:ph type="title"/>
          </p:nvPr>
        </p:nvSpPr>
        <p:spPr>
          <a:xfrm>
            <a:off x="532015" y="3930305"/>
            <a:ext cx="3861960" cy="243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Dış Segman</a:t>
            </a:r>
            <a:endParaRPr sz="3600"/>
          </a:p>
        </p:txBody>
      </p:sp>
      <p:sp>
        <p:nvSpPr>
          <p:cNvPr id="252" name="Google Shape;252;p35"/>
          <p:cNvSpPr/>
          <p:nvPr/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35"/>
          <p:cNvSpPr/>
          <p:nvPr/>
        </p:nvSpPr>
        <p:spPr>
          <a:xfrm>
            <a:off x="480127" y="0"/>
            <a:ext cx="11231745" cy="355784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35"/>
          <p:cNvSpPr/>
          <p:nvPr/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35"/>
          <p:cNvSpPr/>
          <p:nvPr/>
        </p:nvSpPr>
        <p:spPr>
          <a:xfrm>
            <a:off x="4889530" y="4135106"/>
            <a:ext cx="6860103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Dış segmanlar, millerin dış yüzeyine takılırlar.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Genellikle dişli çark, kasnak, rulman gibi makine elemanlarının sabitlenmesi için kullanılırlar.</a:t>
            </a:r>
            <a:endParaRPr/>
          </a:p>
        </p:txBody>
      </p:sp>
      <p:pic>
        <p:nvPicPr>
          <p:cNvPr id="256" name="Google Shape;256;p35" descr="Segman Ölçüleri - İç Segman - Dış Segman - Ay Segman - Taha ÖZEL"/>
          <p:cNvPicPr preferRelativeResize="0"/>
          <p:nvPr/>
        </p:nvPicPr>
        <p:blipFill rotWithShape="1">
          <a:blip r:embed="rId3">
            <a:alphaModFix/>
          </a:blip>
          <a:srcRect l="3697" t="5667" r="67070" b="5048"/>
          <a:stretch/>
        </p:blipFill>
        <p:spPr>
          <a:xfrm>
            <a:off x="4470534" y="233916"/>
            <a:ext cx="2472527" cy="3070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35" descr="Hırdavatım 471x39 mm Çelik Dış Segman DIN 471 - 50 Adet Fiyatı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9805" y="107314"/>
            <a:ext cx="3350666" cy="334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97935" y="365773"/>
            <a:ext cx="2756085" cy="29066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7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7"/>
          <p:cNvSpPr txBox="1">
            <a:spLocks noGrp="1"/>
          </p:cNvSpPr>
          <p:nvPr>
            <p:ph type="title"/>
          </p:nvPr>
        </p:nvSpPr>
        <p:spPr>
          <a:xfrm>
            <a:off x="532015" y="3930305"/>
            <a:ext cx="3861960" cy="243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 b="1">
                <a:solidFill>
                  <a:srgbClr val="0000FF"/>
                </a:solidFill>
              </a:rPr>
              <a:t>Somun</a:t>
            </a:r>
            <a:endParaRPr sz="3600" b="1">
              <a:solidFill>
                <a:srgbClr val="0000FF"/>
              </a:solidFill>
            </a:endParaRPr>
          </a:p>
        </p:txBody>
      </p:sp>
      <p:sp>
        <p:nvSpPr>
          <p:cNvPr id="265" name="Google Shape;265;p7"/>
          <p:cNvSpPr/>
          <p:nvPr/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7"/>
          <p:cNvSpPr/>
          <p:nvPr/>
        </p:nvSpPr>
        <p:spPr>
          <a:xfrm>
            <a:off x="517889" y="0"/>
            <a:ext cx="11231745" cy="355784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7" name="Google Shape;267;p7" descr="https://upload.wikimedia.org/wikipedia/commons/thumb/4/44/Nut-hardware.jpg/400px-Nut-hardware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397" y="502483"/>
            <a:ext cx="5258589" cy="2379511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7"/>
          <p:cNvSpPr/>
          <p:nvPr/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7"/>
          <p:cNvSpPr txBox="1">
            <a:spLocks noGrp="1"/>
          </p:cNvSpPr>
          <p:nvPr>
            <p:ph type="body" idx="1"/>
          </p:nvPr>
        </p:nvSpPr>
        <p:spPr>
          <a:xfrm>
            <a:off x="4925991" y="3930305"/>
            <a:ext cx="6823644" cy="243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Ortasında delik olan bağlantı elemanıdır. </a:t>
            </a:r>
            <a:endParaRPr/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Makine parçalarını birbirine bağlar. </a:t>
            </a:r>
            <a:endParaRPr/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Cıvata ile birlikte kullanılır.</a:t>
            </a:r>
            <a:endParaRPr/>
          </a:p>
        </p:txBody>
      </p:sp>
      <p:pic>
        <p:nvPicPr>
          <p:cNvPr id="270" name="Google Shape;270;p7" descr="https://upload.wikimedia.org/wikipedia/commons/thumb/2/2f/M4_Inbusschraube_focusstacked.jpg/1200px-M4_Inbusschraube_focusstacked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53294" y="2111827"/>
            <a:ext cx="2063092" cy="1636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7" descr="https://cdn.shopify.com/s/files/1/0274/7809/7984/products/T-nut_800x.jpg?v=16134060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76624" y="39895"/>
            <a:ext cx="1531594" cy="1531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7" descr="https://makersupplies.dk/3721/acme-lead-screw-nuts-brass-nut-for-8mm-acme-lead-screw-flat-sides.jpg"/>
          <p:cNvPicPr preferRelativeResize="0"/>
          <p:nvPr/>
        </p:nvPicPr>
        <p:blipFill rotWithShape="1">
          <a:blip r:embed="rId6">
            <a:alphaModFix/>
          </a:blip>
          <a:srcRect l="27139" t="31995" r="22214" b="22222"/>
          <a:stretch/>
        </p:blipFill>
        <p:spPr>
          <a:xfrm>
            <a:off x="6436750" y="2014215"/>
            <a:ext cx="1531593" cy="1417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7" descr="https://upload.wikimedia.org/wikipedia/commons/thumb/9/9c/Sleeve_nuts.jpg/1200px-Sleeve_nuts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773886" y="-181815"/>
            <a:ext cx="3076550" cy="26229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6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36"/>
          <p:cNvSpPr txBox="1">
            <a:spLocks noGrp="1"/>
          </p:cNvSpPr>
          <p:nvPr>
            <p:ph type="title"/>
          </p:nvPr>
        </p:nvSpPr>
        <p:spPr>
          <a:xfrm>
            <a:off x="532015" y="3930305"/>
            <a:ext cx="3861960" cy="243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>
                <a:solidFill>
                  <a:schemeClr val="dk1"/>
                </a:solidFill>
              </a:rPr>
              <a:t>Altıköşe Somun</a:t>
            </a:r>
            <a:endParaRPr sz="3600">
              <a:solidFill>
                <a:schemeClr val="dk1"/>
              </a:solidFill>
            </a:endParaRPr>
          </a:p>
        </p:txBody>
      </p:sp>
      <p:sp>
        <p:nvSpPr>
          <p:cNvPr id="280" name="Google Shape;280;p36"/>
          <p:cNvSpPr/>
          <p:nvPr/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36"/>
          <p:cNvSpPr/>
          <p:nvPr/>
        </p:nvSpPr>
        <p:spPr>
          <a:xfrm>
            <a:off x="517889" y="0"/>
            <a:ext cx="11231745" cy="355784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2" name="Google Shape;282;p36" descr="Cıvata vidalarından farklı olan ne? Aralarındaki farklar. Kendiliğinden  kılavuzlanan vidaların ayırt edici özellikleri ve avantajları"/>
          <p:cNvPicPr preferRelativeResize="0"/>
          <p:nvPr/>
        </p:nvPicPr>
        <p:blipFill rotWithShape="1">
          <a:blip r:embed="rId3">
            <a:alphaModFix/>
          </a:blip>
          <a:srcRect l="15419" t="10114" r="16724" b="12136"/>
          <a:stretch/>
        </p:blipFill>
        <p:spPr>
          <a:xfrm>
            <a:off x="517888" y="690281"/>
            <a:ext cx="1799780" cy="1711590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6"/>
          <p:cNvSpPr/>
          <p:nvPr/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36"/>
          <p:cNvSpPr txBox="1">
            <a:spLocks noGrp="1"/>
          </p:cNvSpPr>
          <p:nvPr>
            <p:ph type="body" idx="1"/>
          </p:nvPr>
        </p:nvSpPr>
        <p:spPr>
          <a:xfrm>
            <a:off x="4925991" y="3930305"/>
            <a:ext cx="6823644" cy="243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Altıköşe somunların altı kenarı vardır.</a:t>
            </a:r>
            <a:endParaRPr/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En çok kullanılan somun tipidir.</a:t>
            </a:r>
            <a:endParaRPr/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Cıvata, saplama gibi makine elemanları ile kullanılırlar. </a:t>
            </a:r>
            <a:endParaRPr/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İki parçayı birbirine bağlamak için kullanılır.</a:t>
            </a:r>
            <a:endParaRPr/>
          </a:p>
        </p:txBody>
      </p:sp>
      <p:pic>
        <p:nvPicPr>
          <p:cNvPr id="285" name="Google Shape;285;p36" descr="https://www.konakcivata.com/img/altikose-somun.jpg"/>
          <p:cNvPicPr preferRelativeResize="0"/>
          <p:nvPr/>
        </p:nvPicPr>
        <p:blipFill rotWithShape="1">
          <a:blip r:embed="rId4">
            <a:alphaModFix/>
          </a:blip>
          <a:srcRect l="5311" t="11481" r="6859" b="7956"/>
          <a:stretch/>
        </p:blipFill>
        <p:spPr>
          <a:xfrm>
            <a:off x="2317668" y="182266"/>
            <a:ext cx="1394362" cy="1278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6" descr="https://productimages.hepsiburada.net/s/43/375/10756104224818.jpg"/>
          <p:cNvPicPr preferRelativeResize="0"/>
          <p:nvPr/>
        </p:nvPicPr>
        <p:blipFill rotWithShape="1">
          <a:blip r:embed="rId5">
            <a:alphaModFix/>
          </a:blip>
          <a:srcRect t="9181" b="9123"/>
          <a:stretch/>
        </p:blipFill>
        <p:spPr>
          <a:xfrm>
            <a:off x="4393975" y="1359646"/>
            <a:ext cx="2424956" cy="1981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6" descr="https://media.wuerth.com/source/eshop/stmedia/wuerth/images/std.lang.all/resolutions/category/800px/1251040.jpg"/>
          <p:cNvPicPr preferRelativeResize="0"/>
          <p:nvPr/>
        </p:nvPicPr>
        <p:blipFill rotWithShape="1">
          <a:blip r:embed="rId6">
            <a:alphaModFix/>
          </a:blip>
          <a:srcRect l="11078" t="10635" r="10895" b="11270"/>
          <a:stretch/>
        </p:blipFill>
        <p:spPr>
          <a:xfrm>
            <a:off x="2253653" y="2035196"/>
            <a:ext cx="1402437" cy="1405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3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410821" y="163287"/>
            <a:ext cx="3263290" cy="3263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6" descr="https://www.istanbulcivata.com/wp-content/uploads/2015/11/%C3%A7elik-paslanmaz-pirin%C3%A7-somun.jpg"/>
          <p:cNvPicPr preferRelativeResize="0"/>
          <p:nvPr/>
        </p:nvPicPr>
        <p:blipFill rotWithShape="1">
          <a:blip r:embed="rId8">
            <a:alphaModFix/>
          </a:blip>
          <a:srcRect l="10528" t="25311" r="12259" b="32972"/>
          <a:stretch/>
        </p:blipFill>
        <p:spPr>
          <a:xfrm>
            <a:off x="4561993" y="259764"/>
            <a:ext cx="4234543" cy="897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7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37"/>
          <p:cNvSpPr txBox="1">
            <a:spLocks noGrp="1"/>
          </p:cNvSpPr>
          <p:nvPr>
            <p:ph type="title"/>
          </p:nvPr>
        </p:nvSpPr>
        <p:spPr>
          <a:xfrm>
            <a:off x="532015" y="3930305"/>
            <a:ext cx="3861960" cy="243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Kelebek Somun</a:t>
            </a:r>
            <a:endParaRPr sz="3600"/>
          </a:p>
        </p:txBody>
      </p:sp>
      <p:sp>
        <p:nvSpPr>
          <p:cNvPr id="296" name="Google Shape;296;p37"/>
          <p:cNvSpPr/>
          <p:nvPr/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37"/>
          <p:cNvSpPr/>
          <p:nvPr/>
        </p:nvSpPr>
        <p:spPr>
          <a:xfrm>
            <a:off x="517889" y="0"/>
            <a:ext cx="11231745" cy="355784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37"/>
          <p:cNvSpPr/>
          <p:nvPr/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37"/>
          <p:cNvSpPr/>
          <p:nvPr/>
        </p:nvSpPr>
        <p:spPr>
          <a:xfrm>
            <a:off x="4862935" y="4404047"/>
            <a:ext cx="6860103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Kelebek somunun iki kenarında kanat vardır.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 kanatlar sayesinde elimizle takıp çıkarabiliriz.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İki ya da daha fazla parçayı bağlamakta kullanılırlar.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0" name="Google Shape;300;p37" descr="Çetin M8 Din 315 A2 Paslanmaz Inox Kelebek Somun 10&amp;#39;lu Fiyatı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3117" y="490451"/>
            <a:ext cx="2706027" cy="2706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37" descr="Çetin 3/8 Din 315 Saç Kelebek Somun Beyaz 100&amp;#39;lü Fiyatı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75182" y="306555"/>
            <a:ext cx="2692000" cy="26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37" descr="Plastik Kaplı Kelebek Somunlar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71633" y="1087319"/>
            <a:ext cx="3048732" cy="168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8"/>
          <p:cNvSpPr/>
          <p:nvPr/>
        </p:nvSpPr>
        <p:spPr>
          <a:xfrm>
            <a:off x="0" y="15151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38"/>
          <p:cNvSpPr txBox="1">
            <a:spLocks noGrp="1"/>
          </p:cNvSpPr>
          <p:nvPr>
            <p:ph type="title"/>
          </p:nvPr>
        </p:nvSpPr>
        <p:spPr>
          <a:xfrm>
            <a:off x="532015" y="3930305"/>
            <a:ext cx="3861960" cy="243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Halka Somun</a:t>
            </a:r>
            <a:endParaRPr sz="3600"/>
          </a:p>
        </p:txBody>
      </p:sp>
      <p:sp>
        <p:nvSpPr>
          <p:cNvPr id="309" name="Google Shape;309;p38"/>
          <p:cNvSpPr/>
          <p:nvPr/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38"/>
          <p:cNvSpPr/>
          <p:nvPr/>
        </p:nvSpPr>
        <p:spPr>
          <a:xfrm>
            <a:off x="480127" y="0"/>
            <a:ext cx="11231745" cy="355784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38"/>
          <p:cNvSpPr/>
          <p:nvPr/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38"/>
          <p:cNvSpPr/>
          <p:nvPr/>
        </p:nvSpPr>
        <p:spPr>
          <a:xfrm>
            <a:off x="4889530" y="4526992"/>
            <a:ext cx="6860103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Halka somunlar halka şeklindedir.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İplerin ve zincirlerin bir yere asılmasında ve taşınmasında kullanılır.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3" name="Google Shape;313;p38" descr="HALKA SOMUN M12-A4"/>
          <p:cNvPicPr preferRelativeResize="0"/>
          <p:nvPr/>
        </p:nvPicPr>
        <p:blipFill rotWithShape="1">
          <a:blip r:embed="rId3">
            <a:alphaModFix/>
          </a:blip>
          <a:srcRect r="6771" b="4420"/>
          <a:stretch/>
        </p:blipFill>
        <p:spPr>
          <a:xfrm>
            <a:off x="1139028" y="378213"/>
            <a:ext cx="3101382" cy="3179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38" descr="Halka Başlı Metrik Somun (GM 582) | Göktürk Hala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16500" y="116348"/>
            <a:ext cx="3326647" cy="3326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38" descr="10 Adet M6 M8 Göz Somun Paslanmaz çelik Deniz Kaldırma Göz Somun Halka Somun  Döngü Delik Kablo Halat Kaldırma Için - Donanım \ NakliyePazar.co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19365" y="-20306"/>
            <a:ext cx="3316289" cy="33162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8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8"/>
          <p:cNvSpPr txBox="1">
            <a:spLocks noGrp="1"/>
          </p:cNvSpPr>
          <p:nvPr>
            <p:ph type="title"/>
          </p:nvPr>
        </p:nvSpPr>
        <p:spPr>
          <a:xfrm>
            <a:off x="532015" y="3930305"/>
            <a:ext cx="3861960" cy="243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 b="1">
                <a:solidFill>
                  <a:srgbClr val="0000FF"/>
                </a:solidFill>
              </a:rPr>
              <a:t>Rondela</a:t>
            </a:r>
            <a:endParaRPr sz="3600" b="1">
              <a:solidFill>
                <a:srgbClr val="0000FF"/>
              </a:solidFill>
            </a:endParaRPr>
          </a:p>
        </p:txBody>
      </p:sp>
      <p:sp>
        <p:nvSpPr>
          <p:cNvPr id="322" name="Google Shape;322;p8"/>
          <p:cNvSpPr/>
          <p:nvPr/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p8"/>
          <p:cNvSpPr/>
          <p:nvPr/>
        </p:nvSpPr>
        <p:spPr>
          <a:xfrm>
            <a:off x="517889" y="0"/>
            <a:ext cx="11231745" cy="355784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8"/>
          <p:cNvSpPr/>
          <p:nvPr/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8"/>
          <p:cNvSpPr txBox="1">
            <a:spLocks noGrp="1"/>
          </p:cNvSpPr>
          <p:nvPr>
            <p:ph type="body" idx="1"/>
          </p:nvPr>
        </p:nvSpPr>
        <p:spPr>
          <a:xfrm>
            <a:off x="4755486" y="3776134"/>
            <a:ext cx="6994148" cy="3032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Rondela, ortasında delik olan ince bir plakadır. Cıvata ve somunlarla kullanılır.</a:t>
            </a:r>
            <a:endParaRPr/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Genellikle metal veya plastiktir. </a:t>
            </a:r>
            <a:endParaRPr/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Korozyonu ve sızıntıyı önler.</a:t>
            </a:r>
            <a:endParaRPr/>
          </a:p>
        </p:txBody>
      </p:sp>
      <p:pic>
        <p:nvPicPr>
          <p:cNvPr id="326" name="Google Shape;32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3379" y="244066"/>
            <a:ext cx="3137214" cy="2895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8" descr="https://m.media-amazon.com/images/I/51YrD6aBtcL._AC_SY1000_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18013" y="244066"/>
            <a:ext cx="3519508" cy="2655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8" descr="https://lh3.googleusercontent.com/proxy/0Le6uC_2WPjtJVz5kF9SaLbGFAwJDzmxshDco-8OfV-pk_cinwHsPnKB1av1_Al1MGwd0pTSaKGK9cUYD92eyJnc0fzPKVDeE15kvLNUh-gt6o-oETU-R4p6Z4CDCQ"/>
          <p:cNvPicPr preferRelativeResize="0"/>
          <p:nvPr/>
        </p:nvPicPr>
        <p:blipFill rotWithShape="1">
          <a:blip r:embed="rId5">
            <a:alphaModFix/>
          </a:blip>
          <a:srcRect l="14020" t="15178" r="15100" b="15475"/>
          <a:stretch/>
        </p:blipFill>
        <p:spPr>
          <a:xfrm>
            <a:off x="4120092" y="0"/>
            <a:ext cx="1883453" cy="1381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8" descr="https://deniztoptan.com/images/prod/3532.jpg"/>
          <p:cNvPicPr preferRelativeResize="0"/>
          <p:nvPr/>
        </p:nvPicPr>
        <p:blipFill rotWithShape="1">
          <a:blip r:embed="rId6">
            <a:alphaModFix/>
          </a:blip>
          <a:srcRect t="13627" b="12964"/>
          <a:stretch/>
        </p:blipFill>
        <p:spPr>
          <a:xfrm>
            <a:off x="4264415" y="1692011"/>
            <a:ext cx="2241275" cy="16453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9"/>
          <p:cNvSpPr/>
          <p:nvPr/>
        </p:nvSpPr>
        <p:spPr>
          <a:xfrm>
            <a:off x="1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39"/>
          <p:cNvSpPr txBox="1">
            <a:spLocks noGrp="1"/>
          </p:cNvSpPr>
          <p:nvPr>
            <p:ph type="title"/>
          </p:nvPr>
        </p:nvSpPr>
        <p:spPr>
          <a:xfrm>
            <a:off x="532015" y="3930305"/>
            <a:ext cx="3861960" cy="243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Düz Rondela</a:t>
            </a:r>
            <a:endParaRPr sz="3600"/>
          </a:p>
        </p:txBody>
      </p:sp>
      <p:sp>
        <p:nvSpPr>
          <p:cNvPr id="336" name="Google Shape;336;p39"/>
          <p:cNvSpPr/>
          <p:nvPr/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p39"/>
          <p:cNvSpPr/>
          <p:nvPr/>
        </p:nvSpPr>
        <p:spPr>
          <a:xfrm>
            <a:off x="480127" y="0"/>
            <a:ext cx="11231745" cy="355784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39"/>
          <p:cNvSpPr/>
          <p:nvPr/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39"/>
          <p:cNvSpPr/>
          <p:nvPr/>
        </p:nvSpPr>
        <p:spPr>
          <a:xfrm>
            <a:off x="4889530" y="4135106"/>
            <a:ext cx="6860103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Ortasında bir delik bulunan daire biçimli ve düşük kalınlığa sahip makine elemanlarıdır.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Cıvata, somun gibi makine elemanlarının takıldığı yerin yüzeyine zarar vermesini önlerler.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0" name="Google Shape;340;p39" descr="https://m.media-amazon.com/images/I/51YrD6aBtcL._AC_SY1000_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3400" y="446316"/>
            <a:ext cx="3519508" cy="2655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4040" y="53362"/>
            <a:ext cx="3137214" cy="2895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39" descr="https://lh3.googleusercontent.com/proxy/0Le6uC_2WPjtJVz5kF9SaLbGFAwJDzmxshDco-8OfV-pk_cinwHsPnKB1av1_Al1MGwd0pTSaKGK9cUYD92eyJnc0fzPKVDeE15kvLNUh-gt6o-oETU-R4p6Z4CDCQ"/>
          <p:cNvPicPr preferRelativeResize="0"/>
          <p:nvPr/>
        </p:nvPicPr>
        <p:blipFill rotWithShape="1">
          <a:blip r:embed="rId5">
            <a:alphaModFix/>
          </a:blip>
          <a:srcRect l="14020" t="15178" r="15100" b="15475"/>
          <a:stretch/>
        </p:blipFill>
        <p:spPr>
          <a:xfrm>
            <a:off x="5010378" y="119744"/>
            <a:ext cx="1883453" cy="1381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39" descr="https://deniztoptan.com/images/prod/3532.jpg"/>
          <p:cNvPicPr preferRelativeResize="0"/>
          <p:nvPr/>
        </p:nvPicPr>
        <p:blipFill rotWithShape="1">
          <a:blip r:embed="rId6">
            <a:alphaModFix/>
          </a:blip>
          <a:srcRect t="13627" b="12964"/>
          <a:stretch/>
        </p:blipFill>
        <p:spPr>
          <a:xfrm>
            <a:off x="3863448" y="1817917"/>
            <a:ext cx="2241275" cy="16453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0"/>
          <p:cNvSpPr/>
          <p:nvPr/>
        </p:nvSpPr>
        <p:spPr>
          <a:xfrm>
            <a:off x="1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40"/>
          <p:cNvSpPr txBox="1">
            <a:spLocks noGrp="1"/>
          </p:cNvSpPr>
          <p:nvPr>
            <p:ph type="title"/>
          </p:nvPr>
        </p:nvSpPr>
        <p:spPr>
          <a:xfrm>
            <a:off x="532015" y="3930305"/>
            <a:ext cx="3861960" cy="243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Yaylı Rondela</a:t>
            </a:r>
            <a:endParaRPr sz="3600"/>
          </a:p>
        </p:txBody>
      </p:sp>
      <p:sp>
        <p:nvSpPr>
          <p:cNvPr id="350" name="Google Shape;350;p40"/>
          <p:cNvSpPr/>
          <p:nvPr/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40"/>
          <p:cNvSpPr/>
          <p:nvPr/>
        </p:nvSpPr>
        <p:spPr>
          <a:xfrm>
            <a:off x="480127" y="0"/>
            <a:ext cx="11231745" cy="355784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40"/>
          <p:cNvSpPr/>
          <p:nvPr/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40"/>
          <p:cNvSpPr/>
          <p:nvPr/>
        </p:nvSpPr>
        <p:spPr>
          <a:xfrm>
            <a:off x="4889530" y="4135106"/>
            <a:ext cx="6860103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Kesilmiş bir halka biçimindedir. 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Yay gibi esner.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Titreşimli çalışan makinelerde kullanılırlar. Titreşimden dolayı gevşemeyi önlemek için kullanılır.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4" name="Google Shape;354;p40" descr="Yaylı Rondela DIN 127 M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3618" y="202018"/>
            <a:ext cx="2852669" cy="2852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40" descr="ÜRÜNLER ___ KABASAKAL CİVAT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55486" y="385165"/>
            <a:ext cx="6912236" cy="28526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9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9"/>
          <p:cNvSpPr txBox="1">
            <a:spLocks noGrp="1"/>
          </p:cNvSpPr>
          <p:nvPr>
            <p:ph type="title"/>
          </p:nvPr>
        </p:nvSpPr>
        <p:spPr>
          <a:xfrm>
            <a:off x="532015" y="3930305"/>
            <a:ext cx="3861960" cy="243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 b="1">
                <a:solidFill>
                  <a:srgbClr val="0000FF"/>
                </a:solidFill>
              </a:rPr>
              <a:t>Cıvata</a:t>
            </a:r>
            <a:r>
              <a:rPr lang="en-US" sz="3600"/>
              <a:t> </a:t>
            </a:r>
            <a:endParaRPr/>
          </a:p>
        </p:txBody>
      </p:sp>
      <p:sp>
        <p:nvSpPr>
          <p:cNvPr id="362" name="Google Shape;362;p9"/>
          <p:cNvSpPr/>
          <p:nvPr/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9"/>
          <p:cNvSpPr/>
          <p:nvPr/>
        </p:nvSpPr>
        <p:spPr>
          <a:xfrm>
            <a:off x="517889" y="0"/>
            <a:ext cx="11231745" cy="355784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4" name="Google Shape;364;p9" descr="st2.myideasoft.com/shop/mr/11/myassets/products..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96478" y="253541"/>
            <a:ext cx="1392395" cy="1392395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9"/>
          <p:cNvSpPr/>
          <p:nvPr/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9"/>
          <p:cNvSpPr txBox="1">
            <a:spLocks noGrp="1"/>
          </p:cNvSpPr>
          <p:nvPr>
            <p:ph type="body" idx="1"/>
          </p:nvPr>
        </p:nvSpPr>
        <p:spPr>
          <a:xfrm>
            <a:off x="4755487" y="3930304"/>
            <a:ext cx="6994148" cy="2815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Cıvatanın üzerinde dişler vardır. </a:t>
            </a:r>
            <a:endParaRPr/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İki parçayı sabitlemek ve konumlarını korumak için kullanılır. </a:t>
            </a:r>
            <a:endParaRPr/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Cıvatalar, bir delikten geçer. </a:t>
            </a:r>
            <a:endParaRPr/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Cıvata rondela ve somunla bağlanır.</a:t>
            </a:r>
            <a:endParaRPr/>
          </a:p>
        </p:txBody>
      </p:sp>
      <p:pic>
        <p:nvPicPr>
          <p:cNvPr id="367" name="Google Shape;367;p9" descr="https://www.bhphotovideo.com/images/images2500x2500/Middle_Atlantic_HPS_HPS_10_32_3_4_Philips_232389.jpg"/>
          <p:cNvPicPr preferRelativeResize="0"/>
          <p:nvPr/>
        </p:nvPicPr>
        <p:blipFill rotWithShape="1">
          <a:blip r:embed="rId4">
            <a:alphaModFix/>
          </a:blip>
          <a:srcRect t="19365" b="19046"/>
          <a:stretch/>
        </p:blipFill>
        <p:spPr>
          <a:xfrm>
            <a:off x="684609" y="2430740"/>
            <a:ext cx="1405887" cy="865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9" descr="Fender Pickup and Selector Switch Mounting Screws 1 Adet Vida Fiyatı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03268" y="2041743"/>
            <a:ext cx="1392395" cy="1386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9" descr="https://productimages.hepsiburada.net/s/2/375/9574908362802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902785" y="119742"/>
            <a:ext cx="1785619" cy="1785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9" descr="Civatalar | Ürünler | Yetgin Civata \ Civata Gijon Somun"/>
          <p:cNvPicPr preferRelativeResize="0"/>
          <p:nvPr/>
        </p:nvPicPr>
        <p:blipFill rotWithShape="1">
          <a:blip r:embed="rId7">
            <a:alphaModFix/>
          </a:blip>
          <a:srcRect l="20218" t="23119" r="21817" b="21898"/>
          <a:stretch/>
        </p:blipFill>
        <p:spPr>
          <a:xfrm>
            <a:off x="2519432" y="1823011"/>
            <a:ext cx="2355169" cy="1675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9" descr="M3 x 8mm Paslanmaz Çelik inox yıldız silindir başlı Vida M3x8 Civata -  SATIN AL"/>
          <p:cNvPicPr preferRelativeResize="0"/>
          <p:nvPr/>
        </p:nvPicPr>
        <p:blipFill rotWithShape="1">
          <a:blip r:embed="rId8">
            <a:alphaModFix/>
          </a:blip>
          <a:srcRect l="10768" r="14550" b="10935"/>
          <a:stretch/>
        </p:blipFill>
        <p:spPr>
          <a:xfrm>
            <a:off x="548690" y="27817"/>
            <a:ext cx="1466563" cy="1749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9" descr="https://www.stanleyengineeredfastening.com/-/media/web/sef/assets/product-assets/thumbnail-fasteners-socket-screws.jpg?h=300&amp;w=560&amp;la=en&amp;hash=5C2A87D5A7B998EC1A7DECD0B1F2240B"/>
          <p:cNvPicPr preferRelativeResize="0"/>
          <p:nvPr/>
        </p:nvPicPr>
        <p:blipFill rotWithShape="1">
          <a:blip r:embed="rId9">
            <a:alphaModFix/>
          </a:blip>
          <a:srcRect l="11021" r="12449"/>
          <a:stretch/>
        </p:blipFill>
        <p:spPr>
          <a:xfrm>
            <a:off x="3408498" y="26446"/>
            <a:ext cx="3103108" cy="2172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9" descr="Exel Fasteners - Screws"/>
          <p:cNvPicPr preferRelativeResize="0"/>
          <p:nvPr/>
        </p:nvPicPr>
        <p:blipFill rotWithShape="1">
          <a:blip r:embed="rId10">
            <a:alphaModFix/>
          </a:blip>
          <a:srcRect l="15740" t="14191" r="15332" b="14707"/>
          <a:stretch/>
        </p:blipFill>
        <p:spPr>
          <a:xfrm>
            <a:off x="9590311" y="2049160"/>
            <a:ext cx="1337323" cy="13795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4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4"/>
          <p:cNvSpPr txBox="1">
            <a:spLocks noGrp="1"/>
          </p:cNvSpPr>
          <p:nvPr>
            <p:ph type="title"/>
          </p:nvPr>
        </p:nvSpPr>
        <p:spPr>
          <a:xfrm>
            <a:off x="532015" y="3930305"/>
            <a:ext cx="3861960" cy="243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 b="1">
                <a:solidFill>
                  <a:srgbClr val="0000FF"/>
                </a:solidFill>
              </a:rPr>
              <a:t>Rulman</a:t>
            </a:r>
            <a:endParaRPr sz="3600" b="1">
              <a:solidFill>
                <a:srgbClr val="0000FF"/>
              </a:solidFill>
            </a:endParaRPr>
          </a:p>
        </p:txBody>
      </p:sp>
      <p:sp>
        <p:nvSpPr>
          <p:cNvPr id="134" name="Google Shape;134;p4"/>
          <p:cNvSpPr/>
          <p:nvPr/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4"/>
          <p:cNvSpPr/>
          <p:nvPr/>
        </p:nvSpPr>
        <p:spPr>
          <a:xfrm>
            <a:off x="517889" y="0"/>
            <a:ext cx="11231745" cy="355784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6" name="Google Shape;136;p4" descr="YENİ RULMAN DOKTORU"/>
          <p:cNvPicPr preferRelativeResize="0"/>
          <p:nvPr/>
        </p:nvPicPr>
        <p:blipFill rotWithShape="1">
          <a:blip r:embed="rId3">
            <a:alphaModFix/>
          </a:blip>
          <a:srcRect t="7389" r="1" b="18334"/>
          <a:stretch/>
        </p:blipFill>
        <p:spPr>
          <a:xfrm>
            <a:off x="879537" y="384463"/>
            <a:ext cx="3253115" cy="2811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4" descr="https://www.nskeurope.com.tr/content/dam/nskcmsr/images/european/P_DGBB_Sketch-Thrust-Force_Drawing.jpg"/>
          <p:cNvPicPr preferRelativeResize="0"/>
          <p:nvPr/>
        </p:nvPicPr>
        <p:blipFill rotWithShape="1">
          <a:blip r:embed="rId4">
            <a:alphaModFix/>
          </a:blip>
          <a:srcRect t="7599" r="-4" b="7630"/>
          <a:stretch/>
        </p:blipFill>
        <p:spPr>
          <a:xfrm>
            <a:off x="4476622" y="384462"/>
            <a:ext cx="3316501" cy="2811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4" descr="Rulman Nedir?"/>
          <p:cNvPicPr preferRelativeResize="0"/>
          <p:nvPr/>
        </p:nvPicPr>
        <p:blipFill rotWithShape="1">
          <a:blip r:embed="rId5">
            <a:alphaModFix/>
          </a:blip>
          <a:srcRect r="-4" b="-4"/>
          <a:stretch/>
        </p:blipFill>
        <p:spPr>
          <a:xfrm>
            <a:off x="8358572" y="384462"/>
            <a:ext cx="2811320" cy="281132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4"/>
          <p:cNvSpPr/>
          <p:nvPr/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4"/>
          <p:cNvSpPr txBox="1">
            <a:spLocks noGrp="1"/>
          </p:cNvSpPr>
          <p:nvPr>
            <p:ph type="body" idx="1"/>
          </p:nvPr>
        </p:nvSpPr>
        <p:spPr>
          <a:xfrm>
            <a:off x="4802115" y="3930305"/>
            <a:ext cx="6947520" cy="243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Rulmanlar makine parçalarıdır. Birbiri ile bağlantılı makine elemanları arasında kuvvet ve dönme hareketinin aktarılmasını sağlarlar. Rulmanlar sayesinde makinedeki tüm hareketler kolaylaşır ve makine parçaları arasında sürtünme azalır.</a:t>
            </a:r>
            <a:endParaRPr sz="14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41"/>
          <p:cNvSpPr/>
          <p:nvPr/>
        </p:nvSpPr>
        <p:spPr>
          <a:xfrm>
            <a:off x="1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p41"/>
          <p:cNvSpPr txBox="1">
            <a:spLocks noGrp="1"/>
          </p:cNvSpPr>
          <p:nvPr>
            <p:ph type="title"/>
          </p:nvPr>
        </p:nvSpPr>
        <p:spPr>
          <a:xfrm>
            <a:off x="532015" y="3930305"/>
            <a:ext cx="3861960" cy="243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Altıköşe Başlı Cıvata</a:t>
            </a:r>
            <a:endParaRPr sz="3600"/>
          </a:p>
        </p:txBody>
      </p:sp>
      <p:sp>
        <p:nvSpPr>
          <p:cNvPr id="380" name="Google Shape;380;p41"/>
          <p:cNvSpPr/>
          <p:nvPr/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p41"/>
          <p:cNvSpPr/>
          <p:nvPr/>
        </p:nvSpPr>
        <p:spPr>
          <a:xfrm>
            <a:off x="517889" y="0"/>
            <a:ext cx="11231745" cy="355784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41"/>
          <p:cNvSpPr/>
          <p:nvPr/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41"/>
          <p:cNvSpPr/>
          <p:nvPr/>
        </p:nvSpPr>
        <p:spPr>
          <a:xfrm>
            <a:off x="4889530" y="4135106"/>
            <a:ext cx="6860103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Altı kenarı vardır.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Ahşap, metal, plastik ve diğer malzemeleri birbirine sabitlemek için kullanılırlar.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Altıgen cıvatalar endüstride en çok kullanılan cıvatalardandır.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4" name="Google Shape;384;p41" descr="Cıvatalar | STD"/>
          <p:cNvPicPr preferRelativeResize="0"/>
          <p:nvPr/>
        </p:nvPicPr>
        <p:blipFill rotWithShape="1">
          <a:blip r:embed="rId3">
            <a:alphaModFix/>
          </a:blip>
          <a:srcRect l="11569" t="17117" r="17117" b="11570"/>
          <a:stretch/>
        </p:blipFill>
        <p:spPr>
          <a:xfrm>
            <a:off x="4240179" y="0"/>
            <a:ext cx="3557848" cy="3557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41" descr="Altı Köşe Başlı Civata - ürününü globalpiyasa.com da satın alın"/>
          <p:cNvPicPr preferRelativeResize="0"/>
          <p:nvPr/>
        </p:nvPicPr>
        <p:blipFill rotWithShape="1">
          <a:blip r:embed="rId4">
            <a:alphaModFix/>
          </a:blip>
          <a:srcRect l="10258" t="24428" r="13284" b="16166"/>
          <a:stretch/>
        </p:blipFill>
        <p:spPr>
          <a:xfrm>
            <a:off x="932155" y="313933"/>
            <a:ext cx="3537914" cy="2748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41" descr="M 10x70 ALTI KÖŞE BAŞLI CİVATA+SOMUN+PUL (20 ADET FİYATIDIR) Fiyatları ve  Özellikleri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94560" y="-1"/>
            <a:ext cx="3557849" cy="3557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42"/>
          <p:cNvSpPr/>
          <p:nvPr/>
        </p:nvSpPr>
        <p:spPr>
          <a:xfrm>
            <a:off x="1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p42"/>
          <p:cNvSpPr txBox="1">
            <a:spLocks noGrp="1"/>
          </p:cNvSpPr>
          <p:nvPr>
            <p:ph type="title"/>
          </p:nvPr>
        </p:nvSpPr>
        <p:spPr>
          <a:xfrm>
            <a:off x="532015" y="3930305"/>
            <a:ext cx="3861960" cy="243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Havşa Başlı Cıvata</a:t>
            </a:r>
            <a:endParaRPr sz="3600"/>
          </a:p>
        </p:txBody>
      </p:sp>
      <p:sp>
        <p:nvSpPr>
          <p:cNvPr id="393" name="Google Shape;393;p42"/>
          <p:cNvSpPr/>
          <p:nvPr/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42"/>
          <p:cNvSpPr/>
          <p:nvPr/>
        </p:nvSpPr>
        <p:spPr>
          <a:xfrm>
            <a:off x="517889" y="0"/>
            <a:ext cx="11231745" cy="355784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42"/>
          <p:cNvSpPr/>
          <p:nvPr/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42"/>
          <p:cNvSpPr/>
          <p:nvPr/>
        </p:nvSpPr>
        <p:spPr>
          <a:xfrm>
            <a:off x="4862936" y="4167397"/>
            <a:ext cx="6860103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Konik biçimde bir kafaya sahiptir.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Takıldıkları yerde cıvata başının çıkmasının istenmediği yerlerde kullanılırlar. 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İki parçanın birbirine göre merkezlenmesine yardımcı olurlar.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7" name="Google Shape;397;p42" descr="Havşa Başlı İmbus Civata - ürününü globalpiyasa.com da satın alı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55486" y="65764"/>
            <a:ext cx="3286804" cy="3286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42" descr="Havşa Başlı Düz Yarıklı Civata - Emek Özel Civata Makine San. ve Tic. Ltd.  Şti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6302" y="226045"/>
            <a:ext cx="4386310" cy="2966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42" descr="Civata nedir. Civata çeşitleri ve özellikleri | Makine Eğitimi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7709737" y="609549"/>
            <a:ext cx="4039898" cy="24591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43"/>
          <p:cNvSpPr/>
          <p:nvPr/>
        </p:nvSpPr>
        <p:spPr>
          <a:xfrm>
            <a:off x="0" y="15151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p43"/>
          <p:cNvSpPr txBox="1">
            <a:spLocks noGrp="1"/>
          </p:cNvSpPr>
          <p:nvPr>
            <p:ph type="title"/>
          </p:nvPr>
        </p:nvSpPr>
        <p:spPr>
          <a:xfrm>
            <a:off x="532015" y="3930305"/>
            <a:ext cx="3861960" cy="243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Kelebek Başlı Cıvata</a:t>
            </a:r>
            <a:endParaRPr sz="3600"/>
          </a:p>
        </p:txBody>
      </p:sp>
      <p:sp>
        <p:nvSpPr>
          <p:cNvPr id="406" name="Google Shape;406;p43"/>
          <p:cNvSpPr/>
          <p:nvPr/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" name="Google Shape;407;p43"/>
          <p:cNvSpPr/>
          <p:nvPr/>
        </p:nvSpPr>
        <p:spPr>
          <a:xfrm>
            <a:off x="480127" y="0"/>
            <a:ext cx="11231745" cy="355784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43"/>
          <p:cNvSpPr/>
          <p:nvPr/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" name="Google Shape;409;p43"/>
          <p:cNvSpPr/>
          <p:nvPr/>
        </p:nvSpPr>
        <p:spPr>
          <a:xfrm>
            <a:off x="4851769" y="4389378"/>
            <a:ext cx="6860103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Kelebek somuna benzerler.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Kanatlar sayesinde elimizle takıp çıkarabiliriz.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İki ya da daha fazla parçayı bağlamakta kullanılırlar.</a:t>
            </a:r>
            <a:endParaRPr/>
          </a:p>
        </p:txBody>
      </p:sp>
      <p:pic>
        <p:nvPicPr>
          <p:cNvPr id="410" name="Google Shape;410;p43" descr="KELEBEK BAŞLI CİVATA - Enka Civat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3662" y="0"/>
            <a:ext cx="3536710" cy="3536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43" descr="Kelebek Başlı Civata - Ürün - Konak Cıvata : konakcivat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39209" y="29582"/>
            <a:ext cx="3507128" cy="3507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43" descr="Dın 316 Kelebek Cıvata | CivataSomu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26464" y="353719"/>
            <a:ext cx="3275850" cy="2926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2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p12"/>
          <p:cNvSpPr txBox="1">
            <a:spLocks noGrp="1"/>
          </p:cNvSpPr>
          <p:nvPr>
            <p:ph type="title"/>
          </p:nvPr>
        </p:nvSpPr>
        <p:spPr>
          <a:xfrm>
            <a:off x="532015" y="3930305"/>
            <a:ext cx="3861960" cy="243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 b="1">
                <a:solidFill>
                  <a:srgbClr val="0000FF"/>
                </a:solidFill>
              </a:rPr>
              <a:t>Saplama</a:t>
            </a:r>
            <a:endParaRPr sz="3600" b="1">
              <a:solidFill>
                <a:srgbClr val="0000FF"/>
              </a:solidFill>
            </a:endParaRPr>
          </a:p>
        </p:txBody>
      </p:sp>
      <p:sp>
        <p:nvSpPr>
          <p:cNvPr id="419" name="Google Shape;419;p12"/>
          <p:cNvSpPr/>
          <p:nvPr/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Google Shape;420;p12"/>
          <p:cNvSpPr/>
          <p:nvPr/>
        </p:nvSpPr>
        <p:spPr>
          <a:xfrm>
            <a:off x="517889" y="0"/>
            <a:ext cx="11231745" cy="355784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1" name="Google Shape;421;p12" descr="MAKİNE MÜHENDİSLİĞİNE GİRİŞ Doç.Dr.İrfan AY-Arş.Gör.T.Kerem DEMİRCİOĞLU  CIVATA-SOMUN ve RONDELALAR CIVATALAR Cı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32047" y="384462"/>
            <a:ext cx="3005650" cy="2811320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12"/>
          <p:cNvSpPr/>
          <p:nvPr/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423;p12"/>
          <p:cNvSpPr txBox="1">
            <a:spLocks noGrp="1"/>
          </p:cNvSpPr>
          <p:nvPr>
            <p:ph type="body" idx="1"/>
          </p:nvPr>
        </p:nvSpPr>
        <p:spPr>
          <a:xfrm>
            <a:off x="4925990" y="3628262"/>
            <a:ext cx="6961210" cy="3063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/>
              <a:t>Saplama üzerinde diş olan mil şeklinde bir parçadır. Başsız bir makine cıvatasına benzer.</a:t>
            </a:r>
            <a:endParaRPr/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/>
              <a:t>Birden fazla parçayı birleştirmek için kullanılır. </a:t>
            </a:r>
            <a:endParaRPr sz="2400"/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/>
              <a:t>Her iki ucunda da diş vardır. </a:t>
            </a:r>
            <a:endParaRPr sz="2400"/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/>
              <a:t>Saplamanın bir ucu birleştirilecek parça üzerindeki yuvaya bağlanır. </a:t>
            </a:r>
            <a:endParaRPr sz="2400"/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/>
              <a:t>İkinci ucuna bir somun takılır ve parça sıkılır.</a:t>
            </a:r>
            <a:br>
              <a:rPr lang="en-US" sz="2400"/>
            </a:br>
            <a:endParaRPr sz="2400"/>
          </a:p>
        </p:txBody>
      </p:sp>
      <p:pic>
        <p:nvPicPr>
          <p:cNvPr id="424" name="Google Shape;424;p12" descr="Saplama nedir ne demektir? Saplama ne işe yarar? - Laf Sözlük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83359" y="353668"/>
            <a:ext cx="3420613" cy="2850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12" descr="Çin Saplama Cıvata M8 M10 M12 M14 M16 M18 M25 İki Somunlu - Buy Saplama  Cıvata M14,Saplama Cıvata Iki Fındık,M18 Saplama Cıvata Product on  Alibaba.co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4067" y="315459"/>
            <a:ext cx="3125030" cy="31250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10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1" name="Google Shape;431;p10"/>
          <p:cNvSpPr txBox="1">
            <a:spLocks noGrp="1"/>
          </p:cNvSpPr>
          <p:nvPr>
            <p:ph type="title"/>
          </p:nvPr>
        </p:nvSpPr>
        <p:spPr>
          <a:xfrm>
            <a:off x="532015" y="3930305"/>
            <a:ext cx="3861960" cy="243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 b="1">
                <a:solidFill>
                  <a:srgbClr val="0000FF"/>
                </a:solidFill>
              </a:rPr>
              <a:t>Kasnak</a:t>
            </a:r>
            <a:endParaRPr sz="3600" b="1">
              <a:solidFill>
                <a:srgbClr val="0000FF"/>
              </a:solidFill>
            </a:endParaRPr>
          </a:p>
        </p:txBody>
      </p:sp>
      <p:sp>
        <p:nvSpPr>
          <p:cNvPr id="432" name="Google Shape;432;p10"/>
          <p:cNvSpPr/>
          <p:nvPr/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3" name="Google Shape;433;p10"/>
          <p:cNvSpPr/>
          <p:nvPr/>
        </p:nvSpPr>
        <p:spPr>
          <a:xfrm>
            <a:off x="517889" y="0"/>
            <a:ext cx="11231745" cy="355784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4" name="Google Shape;434;p10" descr="Kasnaklar - Kulp Ve Tutamaklar | Kama Pres - Sanayi Teker ve Ruletler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3279" y="384463"/>
            <a:ext cx="3185631" cy="2811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10" descr="kayıs kasnak sistemi (1) | PARAWINCH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66396" y="538765"/>
            <a:ext cx="3336953" cy="2502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10" descr="Kasnak – ORKAPT Güç Aktarım Sistemleri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95756" y="588819"/>
            <a:ext cx="3336953" cy="2402606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10"/>
          <p:cNvSpPr/>
          <p:nvPr/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8" name="Google Shape;438;p10"/>
          <p:cNvSpPr txBox="1">
            <a:spLocks noGrp="1"/>
          </p:cNvSpPr>
          <p:nvPr>
            <p:ph type="body" idx="1"/>
          </p:nvPr>
        </p:nvSpPr>
        <p:spPr>
          <a:xfrm>
            <a:off x="4977883" y="3557848"/>
            <a:ext cx="6771752" cy="3202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Kasnak, bir aks veya şaft üzerinde dönen bir tekerlektir. </a:t>
            </a:r>
            <a:endParaRPr/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Kasnak bir mil üzerine sabitlenir ve döner. </a:t>
            </a:r>
            <a:endParaRPr/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Bir kasnaktan diğer kasnağa kayışlar yardımıyla hareket transfer edilir. </a:t>
            </a:r>
            <a:endParaRPr/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Dönme hızını değiştirmek için farklı büyüklükteki kasnaklar kullanılır.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44"/>
          <p:cNvSpPr/>
          <p:nvPr/>
        </p:nvSpPr>
        <p:spPr>
          <a:xfrm>
            <a:off x="-58678" y="144183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" name="Google Shape;444;p44"/>
          <p:cNvSpPr txBox="1">
            <a:spLocks noGrp="1"/>
          </p:cNvSpPr>
          <p:nvPr>
            <p:ph type="title"/>
          </p:nvPr>
        </p:nvSpPr>
        <p:spPr>
          <a:xfrm>
            <a:off x="532015" y="3930305"/>
            <a:ext cx="3861960" cy="243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Kayış</a:t>
            </a:r>
            <a:endParaRPr sz="3600"/>
          </a:p>
        </p:txBody>
      </p:sp>
      <p:sp>
        <p:nvSpPr>
          <p:cNvPr id="445" name="Google Shape;445;p44"/>
          <p:cNvSpPr/>
          <p:nvPr/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Google Shape;446;p44"/>
          <p:cNvSpPr/>
          <p:nvPr/>
        </p:nvSpPr>
        <p:spPr>
          <a:xfrm>
            <a:off x="517889" y="0"/>
            <a:ext cx="11231745" cy="355784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44"/>
          <p:cNvSpPr/>
          <p:nvPr/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8" name="Google Shape;448;p44"/>
          <p:cNvPicPr preferRelativeResize="0"/>
          <p:nvPr/>
        </p:nvPicPr>
        <p:blipFill rotWithShape="1">
          <a:blip r:embed="rId3">
            <a:alphaModFix/>
          </a:blip>
          <a:srcRect l="5164" t="8844" r="4519" b="8838"/>
          <a:stretch/>
        </p:blipFill>
        <p:spPr>
          <a:xfrm>
            <a:off x="679269" y="2358242"/>
            <a:ext cx="2821578" cy="1199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44" descr="Hutchinson 1360 K 6 Kanallı Kayış Fıat Brava 1.9D 07- Stılo Fiyatı"/>
          <p:cNvPicPr preferRelativeResize="0"/>
          <p:nvPr/>
        </p:nvPicPr>
        <p:blipFill rotWithShape="1">
          <a:blip r:embed="rId4">
            <a:alphaModFix/>
          </a:blip>
          <a:srcRect t="24285" b="23724"/>
          <a:stretch/>
        </p:blipFill>
        <p:spPr>
          <a:xfrm>
            <a:off x="8699863" y="123610"/>
            <a:ext cx="2909343" cy="151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44" descr="Anasayfa | Rulman ve Makin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78532" y="786785"/>
            <a:ext cx="2601834" cy="1984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44" descr="Hutchinson – V Kayışı, çamaşır makinesi 4PJE 1207 (461975021811):  Amazon.com.tr"/>
          <p:cNvPicPr preferRelativeResize="0"/>
          <p:nvPr/>
        </p:nvPicPr>
        <p:blipFill rotWithShape="1">
          <a:blip r:embed="rId6">
            <a:alphaModFix/>
          </a:blip>
          <a:srcRect l="5258" t="13741" r="3561" b="15898"/>
          <a:stretch/>
        </p:blipFill>
        <p:spPr>
          <a:xfrm>
            <a:off x="679269" y="144183"/>
            <a:ext cx="2449139" cy="1199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44" descr="GT2 KAPALI KAYIŞ,3D YAZICI,BELT, I I 31,41 TL"/>
          <p:cNvPicPr preferRelativeResize="0"/>
          <p:nvPr/>
        </p:nvPicPr>
        <p:blipFill rotWithShape="1">
          <a:blip r:embed="rId7">
            <a:alphaModFix/>
          </a:blip>
          <a:srcRect l="17492" t="30658" r="15866" b="26609"/>
          <a:stretch/>
        </p:blipFill>
        <p:spPr>
          <a:xfrm>
            <a:off x="9797143" y="2275310"/>
            <a:ext cx="1901935" cy="1219565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44"/>
          <p:cNvSpPr/>
          <p:nvPr/>
        </p:nvSpPr>
        <p:spPr>
          <a:xfrm>
            <a:off x="4915769" y="4132223"/>
            <a:ext cx="6096000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Kayışlar esnek makine elemanlarıdır.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Kayışlar, kasnakları paralel olarak bağlamak için kullanılırlar.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Kayışlar bir milden diğer bir mile güç ve dönme hareketi aktarırlar.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11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9" name="Google Shape;459;p11"/>
          <p:cNvSpPr txBox="1">
            <a:spLocks noGrp="1"/>
          </p:cNvSpPr>
          <p:nvPr>
            <p:ph type="title"/>
          </p:nvPr>
        </p:nvSpPr>
        <p:spPr>
          <a:xfrm>
            <a:off x="575114" y="3930304"/>
            <a:ext cx="3861960" cy="243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 b="1">
                <a:solidFill>
                  <a:srgbClr val="0000FF"/>
                </a:solidFill>
              </a:rPr>
              <a:t>Dişli Çark</a:t>
            </a:r>
            <a:endParaRPr sz="3600" b="1">
              <a:solidFill>
                <a:srgbClr val="0000FF"/>
              </a:solidFill>
            </a:endParaRPr>
          </a:p>
        </p:txBody>
      </p:sp>
      <p:sp>
        <p:nvSpPr>
          <p:cNvPr id="460" name="Google Shape;460;p11"/>
          <p:cNvSpPr/>
          <p:nvPr/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" name="Google Shape;461;p11"/>
          <p:cNvSpPr/>
          <p:nvPr/>
        </p:nvSpPr>
        <p:spPr>
          <a:xfrm>
            <a:off x="517889" y="0"/>
            <a:ext cx="11231745" cy="355784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2" name="Google Shape;462;p11" descr="HELİS DİŞLİ ÇARKLAR | Makine Eğitim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200" y="772707"/>
            <a:ext cx="3335789" cy="2034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11" descr="Dişli Çark Nedir, Dişli Çark Çeşitleri Nelerdir? – Kaizen 4.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66396" y="803013"/>
            <a:ext cx="3336953" cy="1974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11" descr="Dişli Çark Nedir? Çeşitleri Nelerdir? - Mühendis Gelişi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95756" y="922514"/>
            <a:ext cx="3336953" cy="1735215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11"/>
          <p:cNvSpPr/>
          <p:nvPr/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6" name="Google Shape;466;p11"/>
          <p:cNvSpPr txBox="1">
            <a:spLocks noGrp="1"/>
          </p:cNvSpPr>
          <p:nvPr>
            <p:ph type="body" idx="1"/>
          </p:nvPr>
        </p:nvSpPr>
        <p:spPr>
          <a:xfrm>
            <a:off x="4814225" y="3726111"/>
            <a:ext cx="7127476" cy="2927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Dişli çark, dişleri olan, dönen, silindir şeklinde bir makine elemanıdır. </a:t>
            </a:r>
            <a:endParaRPr/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Dişli çarklar, diğer dişli çarklarla birlikte çalışırlar. </a:t>
            </a:r>
            <a:endParaRPr/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Dişli çarklar bir mekanizmanın hızını, torkunu ve yönünü değiştirebilir. </a:t>
            </a:r>
            <a:endParaRPr/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Bu nedenle, dişli mekanizması basit bir makine olarak kabul edilebilir.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45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2" name="Google Shape;472;p45"/>
          <p:cNvSpPr txBox="1">
            <a:spLocks noGrp="1"/>
          </p:cNvSpPr>
          <p:nvPr>
            <p:ph type="title"/>
          </p:nvPr>
        </p:nvSpPr>
        <p:spPr>
          <a:xfrm>
            <a:off x="532015" y="3930305"/>
            <a:ext cx="3861960" cy="243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Düz Dişli Çark</a:t>
            </a:r>
            <a:endParaRPr sz="3600"/>
          </a:p>
        </p:txBody>
      </p:sp>
      <p:sp>
        <p:nvSpPr>
          <p:cNvPr id="473" name="Google Shape;473;p45"/>
          <p:cNvSpPr/>
          <p:nvPr/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4" name="Google Shape;474;p45"/>
          <p:cNvSpPr/>
          <p:nvPr/>
        </p:nvSpPr>
        <p:spPr>
          <a:xfrm>
            <a:off x="517889" y="0"/>
            <a:ext cx="11231745" cy="355784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5" name="Google Shape;475;p45"/>
          <p:cNvSpPr/>
          <p:nvPr/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6" name="Google Shape;476;p45"/>
          <p:cNvSpPr/>
          <p:nvPr/>
        </p:nvSpPr>
        <p:spPr>
          <a:xfrm>
            <a:off x="4889530" y="3797646"/>
            <a:ext cx="6860103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Düz dişli çarkların dişleri, mil eksenine paraleldir.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Düz dişli çarklar, makinelerde hareketi ve gücü bir milden diğerine aktarmak için kullanılırlar.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Makinenin hızını ve dönme gücünü etkilerler.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7" name="Google Shape;477;p45" descr="DÜZ Dişli İmalatı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44449" y="68146"/>
            <a:ext cx="3489701" cy="3489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45" descr="Düz Dişli Kullanım Alanları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48139" y="651415"/>
            <a:ext cx="4129350" cy="23201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46"/>
          <p:cNvSpPr/>
          <p:nvPr/>
        </p:nvSpPr>
        <p:spPr>
          <a:xfrm>
            <a:off x="1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4" name="Google Shape;484;p46"/>
          <p:cNvSpPr txBox="1">
            <a:spLocks noGrp="1"/>
          </p:cNvSpPr>
          <p:nvPr>
            <p:ph type="title"/>
          </p:nvPr>
        </p:nvSpPr>
        <p:spPr>
          <a:xfrm>
            <a:off x="532015" y="3930305"/>
            <a:ext cx="3861960" cy="243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Helis Dişli Çark</a:t>
            </a:r>
            <a:endParaRPr sz="3600"/>
          </a:p>
        </p:txBody>
      </p:sp>
      <p:sp>
        <p:nvSpPr>
          <p:cNvPr id="485" name="Google Shape;485;p46"/>
          <p:cNvSpPr/>
          <p:nvPr/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6" name="Google Shape;486;p46"/>
          <p:cNvSpPr/>
          <p:nvPr/>
        </p:nvSpPr>
        <p:spPr>
          <a:xfrm>
            <a:off x="517889" y="0"/>
            <a:ext cx="11231745" cy="355784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7" name="Google Shape;487;p46"/>
          <p:cNvSpPr/>
          <p:nvPr/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8" name="Google Shape;488;p46"/>
          <p:cNvSpPr/>
          <p:nvPr/>
        </p:nvSpPr>
        <p:spPr>
          <a:xfrm>
            <a:off x="4862936" y="4364116"/>
            <a:ext cx="6860103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Helis dişli çarkların dişleri, mil eksenine göre açılıdır.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Düz dişli çarklara göre daha büyük yükler altında çalışabilirler. 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Daha sessiz çalışırlar.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9" name="Google Shape;489;p46" descr="HELİS Dişli İmalatı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9205" y="594515"/>
            <a:ext cx="2295270" cy="2295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46" descr="Helis Dişli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64218" y="312766"/>
            <a:ext cx="2689909" cy="2816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46" descr="Helis Dişli İmalatı - Arda Frez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99545" y="737077"/>
            <a:ext cx="4246785" cy="20101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47"/>
          <p:cNvSpPr/>
          <p:nvPr/>
        </p:nvSpPr>
        <p:spPr>
          <a:xfrm>
            <a:off x="1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7" name="Google Shape;497;p47"/>
          <p:cNvSpPr txBox="1">
            <a:spLocks noGrp="1"/>
          </p:cNvSpPr>
          <p:nvPr>
            <p:ph type="title"/>
          </p:nvPr>
        </p:nvSpPr>
        <p:spPr>
          <a:xfrm>
            <a:off x="532015" y="3930305"/>
            <a:ext cx="3861960" cy="243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Konik Dişli Çark</a:t>
            </a:r>
            <a:endParaRPr sz="3600"/>
          </a:p>
        </p:txBody>
      </p:sp>
      <p:sp>
        <p:nvSpPr>
          <p:cNvPr id="498" name="Google Shape;498;p47"/>
          <p:cNvSpPr/>
          <p:nvPr/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9" name="Google Shape;499;p47"/>
          <p:cNvSpPr/>
          <p:nvPr/>
        </p:nvSpPr>
        <p:spPr>
          <a:xfrm>
            <a:off x="517889" y="0"/>
            <a:ext cx="11231745" cy="355784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0" name="Google Shape;500;p47"/>
          <p:cNvSpPr/>
          <p:nvPr/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1" name="Google Shape;501;p47"/>
          <p:cNvSpPr/>
          <p:nvPr/>
        </p:nvSpPr>
        <p:spPr>
          <a:xfrm>
            <a:off x="4889530" y="4135106"/>
            <a:ext cx="6860103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Konik biçime sahip dişli çarklardır.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Birbirine dik ya da belirli bir açıda çalışan miller arasında hareket ve güç iletiliminde kullanılırlar.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2" name="Google Shape;502;p47" descr="Konik Dişli Çark - ürününü globalpiyasa.com da satın alı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79" y="0"/>
            <a:ext cx="3599077" cy="3599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47" descr="GN 297 Konik dişli çarklar | Elesa+Ganter"/>
          <p:cNvPicPr preferRelativeResize="0"/>
          <p:nvPr/>
        </p:nvPicPr>
        <p:blipFill rotWithShape="1">
          <a:blip r:embed="rId4">
            <a:alphaModFix/>
          </a:blip>
          <a:srcRect t="4531" r="4531"/>
          <a:stretch/>
        </p:blipFill>
        <p:spPr>
          <a:xfrm>
            <a:off x="4755486" y="141753"/>
            <a:ext cx="3274341" cy="3274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47" descr="Konik Dişli İmalatı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29827" y="141752"/>
            <a:ext cx="3274341" cy="32743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"/>
          <p:cNvSpPr/>
          <p:nvPr/>
        </p:nvSpPr>
        <p:spPr>
          <a:xfrm>
            <a:off x="1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2"/>
          <p:cNvSpPr txBox="1">
            <a:spLocks noGrp="1"/>
          </p:cNvSpPr>
          <p:nvPr>
            <p:ph type="title"/>
          </p:nvPr>
        </p:nvSpPr>
        <p:spPr>
          <a:xfrm>
            <a:off x="532015" y="3930305"/>
            <a:ext cx="3861960" cy="243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Bilyeli Rulman</a:t>
            </a:r>
            <a:endParaRPr sz="3600"/>
          </a:p>
        </p:txBody>
      </p:sp>
      <p:sp>
        <p:nvSpPr>
          <p:cNvPr id="147" name="Google Shape;147;p2"/>
          <p:cNvSpPr/>
          <p:nvPr/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2"/>
          <p:cNvSpPr/>
          <p:nvPr/>
        </p:nvSpPr>
        <p:spPr>
          <a:xfrm>
            <a:off x="517889" y="0"/>
            <a:ext cx="11231745" cy="355784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2"/>
          <p:cNvSpPr/>
          <p:nvPr/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2"/>
          <p:cNvSpPr/>
          <p:nvPr/>
        </p:nvSpPr>
        <p:spPr>
          <a:xfrm>
            <a:off x="4889530" y="4135106"/>
            <a:ext cx="6860103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Bilyeli rulman da, rulman yatakları arasında bilyeler vardır.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Bilyeli rulman, dönme sürtünmesini azaltır.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Bilyeli rulman radyal ve eksenel yükleri destekler.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Küçük yük uygulamalarında kullanılır.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1" name="Google Shape;151;p2" descr="Bilyalı Rulman Nedir? | Tasit.com"/>
          <p:cNvPicPr preferRelativeResize="0"/>
          <p:nvPr/>
        </p:nvPicPr>
        <p:blipFill rotWithShape="1">
          <a:blip r:embed="rId3">
            <a:alphaModFix/>
          </a:blip>
          <a:srcRect l="20906" r="22325"/>
          <a:stretch/>
        </p:blipFill>
        <p:spPr>
          <a:xfrm>
            <a:off x="4580878" y="138497"/>
            <a:ext cx="2956264" cy="3280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" descr="Çağlayanlar Otomotiv Tic. ve San. A.Ş. - Eğik Bilyalı Rulmanlar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64111" y="35532"/>
            <a:ext cx="3810000" cy="344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" descr="Açısal Temaslı Bilyalı Rulmanlar | Schaeffler Türkiye"/>
          <p:cNvPicPr preferRelativeResize="0"/>
          <p:nvPr/>
        </p:nvPicPr>
        <p:blipFill rotWithShape="1">
          <a:blip r:embed="rId5">
            <a:alphaModFix/>
          </a:blip>
          <a:srcRect l="25195" r="24855"/>
          <a:stretch/>
        </p:blipFill>
        <p:spPr>
          <a:xfrm>
            <a:off x="1612789" y="237391"/>
            <a:ext cx="2525723" cy="28442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48"/>
          <p:cNvSpPr/>
          <p:nvPr/>
        </p:nvSpPr>
        <p:spPr>
          <a:xfrm>
            <a:off x="1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0" name="Google Shape;510;p48"/>
          <p:cNvSpPr txBox="1">
            <a:spLocks noGrp="1"/>
          </p:cNvSpPr>
          <p:nvPr>
            <p:ph type="title"/>
          </p:nvPr>
        </p:nvSpPr>
        <p:spPr>
          <a:xfrm>
            <a:off x="532015" y="3930305"/>
            <a:ext cx="3861960" cy="243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Kremayer Dişli</a:t>
            </a:r>
            <a:endParaRPr sz="3600"/>
          </a:p>
        </p:txBody>
      </p:sp>
      <p:sp>
        <p:nvSpPr>
          <p:cNvPr id="511" name="Google Shape;511;p48"/>
          <p:cNvSpPr/>
          <p:nvPr/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2" name="Google Shape;512;p48"/>
          <p:cNvSpPr/>
          <p:nvPr/>
        </p:nvSpPr>
        <p:spPr>
          <a:xfrm>
            <a:off x="517889" y="0"/>
            <a:ext cx="11231745" cy="355784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3" name="Google Shape;513;p48"/>
          <p:cNvSpPr/>
          <p:nvPr/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4" name="Google Shape;514;p48"/>
          <p:cNvSpPr/>
          <p:nvPr/>
        </p:nvSpPr>
        <p:spPr>
          <a:xfrm>
            <a:off x="4889530" y="4135106"/>
            <a:ext cx="6860103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Kremayer dişli, dikdörtgen kesitli bir çubuğun üzerine diş açılarak üretilir.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Küçük bir dişli çark ile birlikte çalışırlar.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 dişli çarkın yaptığı dönme hareketi, İleri-geri doğrusal harekete dönüşür.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5" name="Google Shape;515;p48" descr="Kremayer dişliler ⁝ Ürünler"/>
          <p:cNvPicPr preferRelativeResize="0"/>
          <p:nvPr/>
        </p:nvPicPr>
        <p:blipFill rotWithShape="1">
          <a:blip r:embed="rId3">
            <a:alphaModFix/>
          </a:blip>
          <a:srcRect l="16315" r="11057" b="32366"/>
          <a:stretch/>
        </p:blipFill>
        <p:spPr>
          <a:xfrm>
            <a:off x="686648" y="1940200"/>
            <a:ext cx="2589952" cy="1473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48" descr="https://e7.pngegg.com/pngimages/659/509/png-clipart-rack-and-pinion-gear-train-epicyclic-gearing-transmission-rack-and-pinion-angle-dynamic.png"/>
          <p:cNvPicPr preferRelativeResize="0"/>
          <p:nvPr/>
        </p:nvPicPr>
        <p:blipFill rotWithShape="1">
          <a:blip r:embed="rId4">
            <a:alphaModFix/>
          </a:blip>
          <a:srcRect t="22671"/>
          <a:stretch/>
        </p:blipFill>
        <p:spPr>
          <a:xfrm>
            <a:off x="4199118" y="643717"/>
            <a:ext cx="4117568" cy="2388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48" descr="2 MODÜL KREMAYER I I 230,01 TL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8242" y="185009"/>
            <a:ext cx="2200122" cy="1177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48" descr="https://lh3.googleusercontent.com/proxy/X6M5JtaEFGfPHK2ziyLXHnPLg1_rAhsgWbNkiif__GMoZKBAZVI3IqdB7mYTTViSOnKVHBsqpMJv00nBI-VdU7mAA-wc29c4fi2-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16747" y="718407"/>
            <a:ext cx="2164346" cy="21643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49"/>
          <p:cNvSpPr/>
          <p:nvPr/>
        </p:nvSpPr>
        <p:spPr>
          <a:xfrm>
            <a:off x="1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4" name="Google Shape;524;p49"/>
          <p:cNvSpPr txBox="1">
            <a:spLocks noGrp="1"/>
          </p:cNvSpPr>
          <p:nvPr>
            <p:ph type="title"/>
          </p:nvPr>
        </p:nvSpPr>
        <p:spPr>
          <a:xfrm>
            <a:off x="532015" y="3930305"/>
            <a:ext cx="3861960" cy="243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3600"/>
              <a:t>Sonsuz Vida ile Karşılık Dişlisi</a:t>
            </a:r>
            <a:endParaRPr sz="3600"/>
          </a:p>
        </p:txBody>
      </p:sp>
      <p:sp>
        <p:nvSpPr>
          <p:cNvPr id="525" name="Google Shape;525;p49"/>
          <p:cNvSpPr/>
          <p:nvPr/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6" name="Google Shape;526;p49"/>
          <p:cNvSpPr/>
          <p:nvPr/>
        </p:nvSpPr>
        <p:spPr>
          <a:xfrm>
            <a:off x="517889" y="0"/>
            <a:ext cx="11231745" cy="355784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7" name="Google Shape;527;p49"/>
          <p:cNvSpPr/>
          <p:nvPr/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8" name="Google Shape;528;p49"/>
          <p:cNvSpPr/>
          <p:nvPr/>
        </p:nvSpPr>
        <p:spPr>
          <a:xfrm>
            <a:off x="4862936" y="4082715"/>
            <a:ext cx="6860103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Sonsuz vida ve karşılık dişlisi, birbirine dik olan millerde kullanılırlar. 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Sonsuz vida, karşılık dişlisini çevirir.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Gücü büyük miktarda artırırken hızı büyük ölçüde azaltırlar.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9" name="Google Shape;529;p49" descr="Tutorial: How to Model Globoid (aka Throated) Worm Drive in Blender -  YouTub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2366" y="977951"/>
            <a:ext cx="3124727" cy="1757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49" descr="29,417 Worm Gear Stock Photos, Pictures &amp;amp; Royalty-Free Images - iStock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57712" y="118464"/>
            <a:ext cx="4965327" cy="3310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49" descr="Worm Gear Manufacturer - Worm Gear Hobbing &amp;amp; Machining | Ashley War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67093" y="423267"/>
            <a:ext cx="3095625" cy="2867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50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7" name="Google Shape;537;p50"/>
          <p:cNvSpPr txBox="1">
            <a:spLocks noGrp="1"/>
          </p:cNvSpPr>
          <p:nvPr>
            <p:ph type="title"/>
          </p:nvPr>
        </p:nvSpPr>
        <p:spPr>
          <a:xfrm>
            <a:off x="532015" y="3930305"/>
            <a:ext cx="4324070" cy="243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 b="1"/>
              <a:t>Ayna Mahruti Dişlileri</a:t>
            </a:r>
            <a:endParaRPr sz="3600" b="1"/>
          </a:p>
        </p:txBody>
      </p:sp>
      <p:sp>
        <p:nvSpPr>
          <p:cNvPr id="538" name="Google Shape;538;p50"/>
          <p:cNvSpPr/>
          <p:nvPr/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9" name="Google Shape;539;p50"/>
          <p:cNvSpPr/>
          <p:nvPr/>
        </p:nvSpPr>
        <p:spPr>
          <a:xfrm>
            <a:off x="517889" y="0"/>
            <a:ext cx="11231745" cy="355784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0" name="Google Shape;540;p50"/>
          <p:cNvSpPr/>
          <p:nvPr/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1" name="Google Shape;541;p50"/>
          <p:cNvSpPr/>
          <p:nvPr/>
        </p:nvSpPr>
        <p:spPr>
          <a:xfrm>
            <a:off x="9756559" y="225398"/>
            <a:ext cx="905523" cy="64045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2" name="Google Shape;542;p50" descr="https://4.bp.blogspot.com/-86hKNiU54kA/WVUFSxx5THI/AAAAAAAAHKY/kV4nRa7mo7ww2WU_GFbeuwvlyWHFCmlBwCK4BGAYYCw/s1600/diferansiyel_parcalari_calismasi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96887" y="377063"/>
            <a:ext cx="4130719" cy="2974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50" descr="https://lh3.googleusercontent.com/proxy/qIrOa8TnxsEtlq2qdS9nwErkP3vIt0qDcpC4cQHZf-MIFAe5VH7Ams5A9fJV15UnWj55mRDISYptw_Tb6xFn7UgV86KiSSHJQf8hYfnGTDRgR6xBluqX-w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39403" y="628341"/>
            <a:ext cx="3210231" cy="1887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50" descr="Ayna Mahruti Dişlisi Nedir? Neden Kırılır? | Otolye.com"/>
          <p:cNvPicPr preferRelativeResize="0"/>
          <p:nvPr/>
        </p:nvPicPr>
        <p:blipFill rotWithShape="1">
          <a:blip r:embed="rId5">
            <a:alphaModFix/>
          </a:blip>
          <a:srcRect l="21639" t="8533" r="8202"/>
          <a:stretch/>
        </p:blipFill>
        <p:spPr>
          <a:xfrm>
            <a:off x="703852" y="1007480"/>
            <a:ext cx="2481239" cy="1504323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50"/>
          <p:cNvSpPr/>
          <p:nvPr/>
        </p:nvSpPr>
        <p:spPr>
          <a:xfrm>
            <a:off x="5088218" y="4135106"/>
            <a:ext cx="6571767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Tekerlekleri ve aksları ileri ve geri döndürmek için kullanılır.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Motorlu taşıtlarda güç aktarırken performansı artırır.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Tekerleklere ilave güç sağlarlar.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51"/>
          <p:cNvSpPr/>
          <p:nvPr/>
        </p:nvSpPr>
        <p:spPr>
          <a:xfrm>
            <a:off x="1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1" name="Google Shape;551;p51"/>
          <p:cNvSpPr txBox="1">
            <a:spLocks noGrp="1"/>
          </p:cNvSpPr>
          <p:nvPr>
            <p:ph type="title"/>
          </p:nvPr>
        </p:nvSpPr>
        <p:spPr>
          <a:xfrm>
            <a:off x="532014" y="3930305"/>
            <a:ext cx="4070301" cy="243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/>
              <a:t>Kam ve Takipçisi</a:t>
            </a:r>
            <a:endParaRPr sz="3600"/>
          </a:p>
        </p:txBody>
      </p:sp>
      <p:sp>
        <p:nvSpPr>
          <p:cNvPr id="552" name="Google Shape;552;p51"/>
          <p:cNvSpPr/>
          <p:nvPr/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3" name="Google Shape;553;p51"/>
          <p:cNvSpPr/>
          <p:nvPr/>
        </p:nvSpPr>
        <p:spPr>
          <a:xfrm>
            <a:off x="517889" y="0"/>
            <a:ext cx="11231745" cy="355784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4" name="Google Shape;554;p51"/>
          <p:cNvSpPr/>
          <p:nvPr/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5" name="Google Shape;555;p51"/>
          <p:cNvSpPr/>
          <p:nvPr/>
        </p:nvSpPr>
        <p:spPr>
          <a:xfrm>
            <a:off x="4862936" y="4432032"/>
            <a:ext cx="6860103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Kam, yumurtaya benzer. 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Kam bir motora bağlı şekilde döner. 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Takipçi ise kamın üzerinde ileri-geri hareket eder.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Dönme hareketini İleri-geri hareketine dönüştürür.</a:t>
            </a:r>
            <a:endParaRPr/>
          </a:p>
        </p:txBody>
      </p:sp>
      <p:pic>
        <p:nvPicPr>
          <p:cNvPr id="556" name="Google Shape;556;p51" descr="Types of cams and followers - mech4stud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3352" y="175782"/>
            <a:ext cx="3403256" cy="3206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73238" y="152150"/>
            <a:ext cx="1596350" cy="3424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p51" descr="Cams, Hydraulic Lifters, Rocker Arms, Tappets &amp;amp; Bucket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49892" y="41971"/>
            <a:ext cx="5658756" cy="34437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13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4" name="Google Shape;564;p13"/>
          <p:cNvSpPr/>
          <p:nvPr/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5" name="Google Shape;565;p13"/>
          <p:cNvSpPr/>
          <p:nvPr/>
        </p:nvSpPr>
        <p:spPr>
          <a:xfrm>
            <a:off x="517889" y="0"/>
            <a:ext cx="11231745" cy="355784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6" name="Google Shape;566;p13"/>
          <p:cNvSpPr/>
          <p:nvPr/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7" name="Google Shape;567;p13"/>
          <p:cNvSpPr txBox="1">
            <a:spLocks noGrp="1"/>
          </p:cNvSpPr>
          <p:nvPr>
            <p:ph type="body" idx="1"/>
          </p:nvPr>
        </p:nvSpPr>
        <p:spPr>
          <a:xfrm>
            <a:off x="4841770" y="3728698"/>
            <a:ext cx="7029281" cy="3093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Yay, elastik, enerji depolayan bir makine elemanıdır. Çekme kuvveti ile uzar. Basma kuvveti ile sıkıştırır.</a:t>
            </a:r>
            <a:endParaRPr/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Yaylar, yükün etkisi altında bükülür ve yük kaldırıldığında orijinal şekline geri döner. Yaylar metal veya plastik olabilir.</a:t>
            </a:r>
            <a:endParaRPr/>
          </a:p>
        </p:txBody>
      </p:sp>
      <p:pic>
        <p:nvPicPr>
          <p:cNvPr id="568" name="Google Shape;568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0433" y="191102"/>
            <a:ext cx="3293070" cy="3293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2474" y="3608421"/>
            <a:ext cx="3093058" cy="3093058"/>
          </a:xfrm>
          <a:prstGeom prst="rect">
            <a:avLst/>
          </a:prstGeom>
          <a:noFill/>
          <a:ln>
            <a:noFill/>
          </a:ln>
        </p:spPr>
      </p:pic>
      <p:sp>
        <p:nvSpPr>
          <p:cNvPr id="570" name="Google Shape;570;p13"/>
          <p:cNvSpPr txBox="1">
            <a:spLocks noGrp="1"/>
          </p:cNvSpPr>
          <p:nvPr>
            <p:ph type="title"/>
          </p:nvPr>
        </p:nvSpPr>
        <p:spPr>
          <a:xfrm>
            <a:off x="6474150" y="150113"/>
            <a:ext cx="1650519" cy="625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 b="1">
                <a:solidFill>
                  <a:srgbClr val="0000FF"/>
                </a:solidFill>
              </a:rPr>
              <a:t>Yay</a:t>
            </a:r>
            <a:endParaRPr>
              <a:solidFill>
                <a:srgbClr val="0000FF"/>
              </a:solidFill>
            </a:endParaRPr>
          </a:p>
        </p:txBody>
      </p:sp>
      <p:pic>
        <p:nvPicPr>
          <p:cNvPr id="571" name="Google Shape;571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43684" y="1443106"/>
            <a:ext cx="1456357" cy="192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64369" y="2017313"/>
            <a:ext cx="1622515" cy="1358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274629" y="2137057"/>
            <a:ext cx="2216938" cy="1173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13" descr="https://5.imimg.com/data5/BT/RH/ZH/SELLER-28433065/leaf-springs-500x500.jpg"/>
          <p:cNvPicPr preferRelativeResize="0"/>
          <p:nvPr/>
        </p:nvPicPr>
        <p:blipFill rotWithShape="1">
          <a:blip r:embed="rId8">
            <a:alphaModFix/>
          </a:blip>
          <a:srcRect t="32398" b="28972"/>
          <a:stretch/>
        </p:blipFill>
        <p:spPr>
          <a:xfrm>
            <a:off x="8237184" y="192342"/>
            <a:ext cx="3237924" cy="12507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875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52"/>
          <p:cNvSpPr/>
          <p:nvPr/>
        </p:nvSpPr>
        <p:spPr>
          <a:xfrm>
            <a:off x="0" y="15149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0" name="Google Shape;580;p52"/>
          <p:cNvSpPr txBox="1">
            <a:spLocks noGrp="1"/>
          </p:cNvSpPr>
          <p:nvPr>
            <p:ph type="title"/>
          </p:nvPr>
        </p:nvSpPr>
        <p:spPr>
          <a:xfrm>
            <a:off x="532015" y="3930305"/>
            <a:ext cx="3861960" cy="243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Basma Yayı</a:t>
            </a:r>
            <a:endParaRPr sz="3600"/>
          </a:p>
        </p:txBody>
      </p:sp>
      <p:sp>
        <p:nvSpPr>
          <p:cNvPr id="581" name="Google Shape;581;p52"/>
          <p:cNvSpPr/>
          <p:nvPr/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2" name="Google Shape;582;p52"/>
          <p:cNvSpPr/>
          <p:nvPr/>
        </p:nvSpPr>
        <p:spPr>
          <a:xfrm>
            <a:off x="480127" y="0"/>
            <a:ext cx="11231745" cy="355784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3" name="Google Shape;583;p52"/>
          <p:cNvSpPr/>
          <p:nvPr/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4" name="Google Shape;584;p52"/>
          <p:cNvSpPr/>
          <p:nvPr/>
        </p:nvSpPr>
        <p:spPr>
          <a:xfrm>
            <a:off x="4889530" y="4135106"/>
            <a:ext cx="6860103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Basma yayları, eksenine dik yönde kuvvete maruz kaldığında sıkışır. 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Üzerindeki yük kalktığında da eski haline gelir.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Bir sistemde oluşan darbeleri yumuşatmaya yarar.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5" name="Google Shape;585;p52" descr="Baskı Yayları | YAY İMALAT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0126" y="641960"/>
            <a:ext cx="3231911" cy="2292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52" descr="Basınç Yayı .Baskı yayı hesabı ve çizimi | Makine Eğitimi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65151" y="432822"/>
            <a:ext cx="4787519" cy="2692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52" descr="Ürünlerimiz – Standart Yay, Türkiye&amp;#39;nin Yay Üreticisi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52671" y="265813"/>
            <a:ext cx="3178019" cy="31780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53"/>
          <p:cNvSpPr/>
          <p:nvPr/>
        </p:nvSpPr>
        <p:spPr>
          <a:xfrm>
            <a:off x="0" y="15151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3" name="Google Shape;593;p53"/>
          <p:cNvSpPr txBox="1">
            <a:spLocks noGrp="1"/>
          </p:cNvSpPr>
          <p:nvPr>
            <p:ph type="title"/>
          </p:nvPr>
        </p:nvSpPr>
        <p:spPr>
          <a:xfrm>
            <a:off x="532015" y="3930305"/>
            <a:ext cx="3861960" cy="243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Çekme Yayı</a:t>
            </a:r>
            <a:endParaRPr sz="3600"/>
          </a:p>
        </p:txBody>
      </p:sp>
      <p:sp>
        <p:nvSpPr>
          <p:cNvPr id="594" name="Google Shape;594;p53"/>
          <p:cNvSpPr/>
          <p:nvPr/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5" name="Google Shape;595;p53"/>
          <p:cNvSpPr/>
          <p:nvPr/>
        </p:nvSpPr>
        <p:spPr>
          <a:xfrm>
            <a:off x="480127" y="0"/>
            <a:ext cx="11231745" cy="355784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6" name="Google Shape;596;p53"/>
          <p:cNvSpPr/>
          <p:nvPr/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7" name="Google Shape;597;p53"/>
          <p:cNvSpPr/>
          <p:nvPr/>
        </p:nvSpPr>
        <p:spPr>
          <a:xfrm>
            <a:off x="4889530" y="4135106"/>
            <a:ext cx="6860103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Çekme yaylarının uç kısımları genellikle kanca şeklinde üretilirler.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Çekme yayları, eksenine dik yönde çekme kuvveti geldiğinde açılır ve genişler. Üzerindeki geçme yükü ortadan kalktığında da eski haline gelir.</a:t>
            </a:r>
            <a:endParaRPr/>
          </a:p>
        </p:txBody>
      </p:sp>
      <p:pic>
        <p:nvPicPr>
          <p:cNvPr id="598" name="Google Shape;598;p53" descr="30-85 mm ÇEKME YAYI 5 mm, çekme yayı, byhırdavat Birlik Yapı Bahçe Tarım  Makina&amp;#39;ları ve El Aletlerinde Güven ve Kalitenin Adresi, , , yay, YAY, 7,50  TL, 7,50 TL"/>
          <p:cNvPicPr preferRelativeResize="0"/>
          <p:nvPr/>
        </p:nvPicPr>
        <p:blipFill rotWithShape="1">
          <a:blip r:embed="rId3">
            <a:alphaModFix/>
          </a:blip>
          <a:srcRect l="26036" t="23675" r="22137" b="22963"/>
          <a:stretch/>
        </p:blipFill>
        <p:spPr>
          <a:xfrm>
            <a:off x="938394" y="15151"/>
            <a:ext cx="3455581" cy="3557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53" descr="Çekme Yayı - ürününü globalpiyasa.com da satın alın"/>
          <p:cNvPicPr preferRelativeResize="0"/>
          <p:nvPr/>
        </p:nvPicPr>
        <p:blipFill rotWithShape="1">
          <a:blip r:embed="rId4">
            <a:alphaModFix/>
          </a:blip>
          <a:srcRect t="19168"/>
          <a:stretch/>
        </p:blipFill>
        <p:spPr>
          <a:xfrm>
            <a:off x="5508462" y="117984"/>
            <a:ext cx="2415684" cy="1521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53" descr="Kayatel | Ana Kategoriler"/>
          <p:cNvPicPr preferRelativeResize="0"/>
          <p:nvPr/>
        </p:nvPicPr>
        <p:blipFill rotWithShape="1">
          <a:blip r:embed="rId5">
            <a:alphaModFix/>
          </a:blip>
          <a:srcRect l="6308" t="5741" r="12553" b="-1"/>
          <a:stretch/>
        </p:blipFill>
        <p:spPr>
          <a:xfrm rot="1302932">
            <a:off x="8047452" y="652031"/>
            <a:ext cx="3448281" cy="2136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53" descr="Çekme Yayı - ürününü globalpiyasa.com da satın alın"/>
          <p:cNvPicPr preferRelativeResize="0"/>
          <p:nvPr/>
        </p:nvPicPr>
        <p:blipFill rotWithShape="1">
          <a:blip r:embed="rId6">
            <a:alphaModFix/>
          </a:blip>
          <a:srcRect l="3628" t="16196" r="1301" b="18901"/>
          <a:stretch/>
        </p:blipFill>
        <p:spPr>
          <a:xfrm>
            <a:off x="4949527" y="1219234"/>
            <a:ext cx="3214683" cy="21945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54"/>
          <p:cNvSpPr/>
          <p:nvPr/>
        </p:nvSpPr>
        <p:spPr>
          <a:xfrm>
            <a:off x="0" y="15151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7" name="Google Shape;607;p54"/>
          <p:cNvSpPr txBox="1">
            <a:spLocks noGrp="1"/>
          </p:cNvSpPr>
          <p:nvPr>
            <p:ph type="title"/>
          </p:nvPr>
        </p:nvSpPr>
        <p:spPr>
          <a:xfrm>
            <a:off x="532015" y="3930305"/>
            <a:ext cx="3861960" cy="243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Yaprak Yay</a:t>
            </a:r>
            <a:endParaRPr sz="3600"/>
          </a:p>
        </p:txBody>
      </p:sp>
      <p:sp>
        <p:nvSpPr>
          <p:cNvPr id="608" name="Google Shape;608;p54"/>
          <p:cNvSpPr/>
          <p:nvPr/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9" name="Google Shape;609;p54"/>
          <p:cNvSpPr/>
          <p:nvPr/>
        </p:nvSpPr>
        <p:spPr>
          <a:xfrm>
            <a:off x="480127" y="0"/>
            <a:ext cx="11231745" cy="355784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0" name="Google Shape;610;p54"/>
          <p:cNvSpPr/>
          <p:nvPr/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1" name="Google Shape;611;p54"/>
          <p:cNvSpPr/>
          <p:nvPr/>
        </p:nvSpPr>
        <p:spPr>
          <a:xfrm>
            <a:off x="4851769" y="4360550"/>
            <a:ext cx="6860103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Yaprak yaylar, ince uzun dikdörtgen çubukların birleştirilmesiyle elde edilir.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Kamyon, tren gibi ağır yük taşıyan taşıtların tekerlerindeki titreşimi önler.</a:t>
            </a:r>
            <a:endParaRPr/>
          </a:p>
        </p:txBody>
      </p:sp>
      <p:pic>
        <p:nvPicPr>
          <p:cNvPr id="612" name="Google Shape;612;p54" descr="https://upload.wikimedia.org/wikipedia/commons/thumb/6/63/Leafs1.jpg/250px-Leafs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1576" y="139637"/>
            <a:ext cx="2254908" cy="159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54" descr="https://st2.depositphotos.com/3003865/6838/i/450/depositphotos_68389027-stock-photo-black-leaf-spring-of-train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1575" y="1948077"/>
            <a:ext cx="2254909" cy="1495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5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19475" y="881000"/>
            <a:ext cx="3602158" cy="2134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54" descr="https://5.imimg.com/data5/BT/RH/ZH/SELLER-28433065/leaf-springs-500x500.jpg"/>
          <p:cNvPicPr preferRelativeResize="0"/>
          <p:nvPr/>
        </p:nvPicPr>
        <p:blipFill rotWithShape="1">
          <a:blip r:embed="rId6">
            <a:alphaModFix/>
          </a:blip>
          <a:srcRect t="32398" b="28972"/>
          <a:stretch/>
        </p:blipFill>
        <p:spPr>
          <a:xfrm>
            <a:off x="8237184" y="192342"/>
            <a:ext cx="3237924" cy="1250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54" descr="https://www.yayimalati.web.tr/wp-content/uploads/konvansiyonel-yaprak-yaylar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232393" y="1782565"/>
            <a:ext cx="3242716" cy="16612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55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2" name="Google Shape;622;p55"/>
          <p:cNvSpPr txBox="1">
            <a:spLocks noGrp="1"/>
          </p:cNvSpPr>
          <p:nvPr>
            <p:ph type="title"/>
          </p:nvPr>
        </p:nvSpPr>
        <p:spPr>
          <a:xfrm>
            <a:off x="532015" y="3930305"/>
            <a:ext cx="3861960" cy="243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 b="1"/>
              <a:t>Yağ keçesi</a:t>
            </a:r>
            <a:endParaRPr sz="3600" b="1"/>
          </a:p>
        </p:txBody>
      </p:sp>
      <p:sp>
        <p:nvSpPr>
          <p:cNvPr id="623" name="Google Shape;623;p55"/>
          <p:cNvSpPr/>
          <p:nvPr/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4" name="Google Shape;624;p55"/>
          <p:cNvSpPr/>
          <p:nvPr/>
        </p:nvSpPr>
        <p:spPr>
          <a:xfrm>
            <a:off x="517889" y="0"/>
            <a:ext cx="11231745" cy="355784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5" name="Google Shape;625;p55"/>
          <p:cNvSpPr/>
          <p:nvPr/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6" name="Google Shape;626;p55" descr="makas, muşta içeren bir resim&#10;&#10;Açıklama otomatik olarak oluşturuldu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5284" r="27262"/>
          <a:stretch/>
        </p:blipFill>
        <p:spPr>
          <a:xfrm>
            <a:off x="7637084" y="942995"/>
            <a:ext cx="4016916" cy="2349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p55"/>
          <p:cNvPicPr preferRelativeResize="0"/>
          <p:nvPr/>
        </p:nvPicPr>
        <p:blipFill rotWithShape="1">
          <a:blip r:embed="rId4">
            <a:alphaModFix/>
          </a:blip>
          <a:srcRect t="13595" r="79362"/>
          <a:stretch/>
        </p:blipFill>
        <p:spPr>
          <a:xfrm>
            <a:off x="4393975" y="371918"/>
            <a:ext cx="1792316" cy="2814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p55" descr="alet, makas içeren bir resim&#10;&#10;Açıklama otomatik olarak oluşturuldu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6989" y="371919"/>
            <a:ext cx="2814009" cy="2814009"/>
          </a:xfrm>
          <a:prstGeom prst="rect">
            <a:avLst/>
          </a:prstGeom>
          <a:noFill/>
          <a:ln>
            <a:noFill/>
          </a:ln>
        </p:spPr>
      </p:pic>
      <p:sp>
        <p:nvSpPr>
          <p:cNvPr id="629" name="Google Shape;629;p55"/>
          <p:cNvSpPr/>
          <p:nvPr/>
        </p:nvSpPr>
        <p:spPr>
          <a:xfrm>
            <a:off x="4850353" y="4389433"/>
            <a:ext cx="705646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Yağ keçesi, sızıntıyı önler.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Millere ve yataklara kir ve yabancı girmesini önler.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Yağ keçeleri yapıştırıcı ile metal parçaya yapıştırılır.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14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5" name="Google Shape;635;p14"/>
          <p:cNvSpPr txBox="1">
            <a:spLocks noGrp="1"/>
          </p:cNvSpPr>
          <p:nvPr>
            <p:ph type="title"/>
          </p:nvPr>
        </p:nvSpPr>
        <p:spPr>
          <a:xfrm>
            <a:off x="532015" y="3930305"/>
            <a:ext cx="3861960" cy="243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 b="1">
                <a:solidFill>
                  <a:srgbClr val="0000FF"/>
                </a:solidFill>
              </a:rPr>
              <a:t>O-ring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636" name="Google Shape;636;p14"/>
          <p:cNvSpPr/>
          <p:nvPr/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7" name="Google Shape;637;p14"/>
          <p:cNvSpPr/>
          <p:nvPr/>
        </p:nvSpPr>
        <p:spPr>
          <a:xfrm>
            <a:off x="517889" y="0"/>
            <a:ext cx="11231745" cy="355784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8" name="Google Shape;638;p14" descr="Rotor O-Ring for ALDHU 24 - 2 pieces - Bike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7639" y="997769"/>
            <a:ext cx="2172737" cy="2172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p14" descr="A picture containing grass, outdoor, person, pers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20376" y="877292"/>
            <a:ext cx="3103686" cy="2334037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Google Shape;640;p14"/>
          <p:cNvSpPr/>
          <p:nvPr/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1" name="Google Shape;641;p14"/>
          <p:cNvSpPr txBox="1">
            <a:spLocks noGrp="1"/>
          </p:cNvSpPr>
          <p:nvPr>
            <p:ph type="body" idx="1"/>
          </p:nvPr>
        </p:nvSpPr>
        <p:spPr>
          <a:xfrm>
            <a:off x="4709765" y="4239725"/>
            <a:ext cx="7226079" cy="200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O-ring, simit şeklinde contadır. </a:t>
            </a:r>
            <a:endParaRPr/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Mekanik sistemlerde sızdırmayı önler.</a:t>
            </a:r>
            <a:endParaRPr/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Montaj sırasında iki veya daha fazla parça arasına sıkıştırılır. </a:t>
            </a:r>
            <a:endParaRPr/>
          </a:p>
        </p:txBody>
      </p:sp>
      <p:pic>
        <p:nvPicPr>
          <p:cNvPr id="642" name="Google Shape;642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45033" y="865848"/>
            <a:ext cx="2239494" cy="2334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20080" y="1095014"/>
            <a:ext cx="3539905" cy="18985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9"/>
          <p:cNvSpPr/>
          <p:nvPr/>
        </p:nvSpPr>
        <p:spPr>
          <a:xfrm>
            <a:off x="1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29"/>
          <p:cNvSpPr txBox="1">
            <a:spLocks noGrp="1"/>
          </p:cNvSpPr>
          <p:nvPr>
            <p:ph type="title"/>
          </p:nvPr>
        </p:nvSpPr>
        <p:spPr>
          <a:xfrm>
            <a:off x="532015" y="3930305"/>
            <a:ext cx="3861960" cy="243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Konik Makaralı Rulman</a:t>
            </a:r>
            <a:endParaRPr sz="3600"/>
          </a:p>
        </p:txBody>
      </p:sp>
      <p:sp>
        <p:nvSpPr>
          <p:cNvPr id="160" name="Google Shape;160;p29"/>
          <p:cNvSpPr/>
          <p:nvPr/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29"/>
          <p:cNvSpPr/>
          <p:nvPr/>
        </p:nvSpPr>
        <p:spPr>
          <a:xfrm>
            <a:off x="517889" y="0"/>
            <a:ext cx="11231745" cy="355784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29"/>
          <p:cNvSpPr/>
          <p:nvPr/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29"/>
          <p:cNvSpPr/>
          <p:nvPr/>
        </p:nvSpPr>
        <p:spPr>
          <a:xfrm>
            <a:off x="4889530" y="4135106"/>
            <a:ext cx="6860103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Konik makaralı rulmanların iç kısmı konik bir yapıya sahiptir.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İç ve dıştaki halkaların arasında makaralar bulunur.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 rulmanlar, farklı yönlerden gelen yükleri taşıyabilmek için kullanılır.</a:t>
            </a:r>
            <a:endParaRPr/>
          </a:p>
        </p:txBody>
      </p:sp>
      <p:pic>
        <p:nvPicPr>
          <p:cNvPr id="164" name="Google Shape;164;p29" descr="Prc 30302 Konik Makaralı Rulman 15 x 42 x 14,25 Fiyatı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55486" y="17823"/>
            <a:ext cx="3571875" cy="357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9" descr="Konik Makaralı Rulmanlar | Schaeffler Türkiye"/>
          <p:cNvPicPr preferRelativeResize="0"/>
          <p:nvPr/>
        </p:nvPicPr>
        <p:blipFill rotWithShape="1">
          <a:blip r:embed="rId4">
            <a:alphaModFix/>
          </a:blip>
          <a:srcRect l="28402" r="28144"/>
          <a:stretch/>
        </p:blipFill>
        <p:spPr>
          <a:xfrm>
            <a:off x="8854199" y="168027"/>
            <a:ext cx="2614725" cy="3389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9" descr="Timken 30307 Konik Makaralı Rulman"/>
          <p:cNvPicPr preferRelativeResize="0"/>
          <p:nvPr/>
        </p:nvPicPr>
        <p:blipFill rotWithShape="1">
          <a:blip r:embed="rId5">
            <a:alphaModFix/>
          </a:blip>
          <a:srcRect t="15170" b="9333"/>
          <a:stretch/>
        </p:blipFill>
        <p:spPr>
          <a:xfrm>
            <a:off x="517467" y="168027"/>
            <a:ext cx="4423102" cy="2946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56"/>
          <p:cNvSpPr/>
          <p:nvPr/>
        </p:nvSpPr>
        <p:spPr>
          <a:xfrm>
            <a:off x="0" y="15151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9" name="Google Shape;649;p56"/>
          <p:cNvSpPr txBox="1">
            <a:spLocks noGrp="1"/>
          </p:cNvSpPr>
          <p:nvPr>
            <p:ph type="title"/>
          </p:nvPr>
        </p:nvSpPr>
        <p:spPr>
          <a:xfrm>
            <a:off x="532015" y="3930305"/>
            <a:ext cx="3861960" cy="243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Conta</a:t>
            </a:r>
            <a:endParaRPr sz="3600"/>
          </a:p>
        </p:txBody>
      </p:sp>
      <p:sp>
        <p:nvSpPr>
          <p:cNvPr id="650" name="Google Shape;650;p56"/>
          <p:cNvSpPr/>
          <p:nvPr/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1" name="Google Shape;651;p56"/>
          <p:cNvSpPr/>
          <p:nvPr/>
        </p:nvSpPr>
        <p:spPr>
          <a:xfrm>
            <a:off x="480127" y="0"/>
            <a:ext cx="11231745" cy="355784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2" name="Google Shape;652;p56"/>
          <p:cNvSpPr/>
          <p:nvPr/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3" name="Google Shape;653;p56"/>
          <p:cNvSpPr/>
          <p:nvPr/>
        </p:nvSpPr>
        <p:spPr>
          <a:xfrm>
            <a:off x="4862935" y="4430261"/>
            <a:ext cx="6860103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Contalar sızdırmazlık ve yalıtım sağlarlar.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Kağıt, kauçuk, silikon, metal gibi düz bir malzemeden yapılırlar.</a:t>
            </a:r>
            <a:endParaRPr/>
          </a:p>
        </p:txBody>
      </p:sp>
      <p:pic>
        <p:nvPicPr>
          <p:cNvPr id="654" name="Google Shape;654;p56" descr="Klingrit Conta - Yeşil - 1&amp;#39;&amp;#39; - DN 25 I 0,65 T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98426" y="39430"/>
            <a:ext cx="2260832" cy="2260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p56" descr="https://lh3.googleusercontent.com/proxy/Y04y0ViVvYb63eSnad2cMCp20XRVAHoj9MopPJCSTTJBSof2TEMZvDd2D6ZDLv_GdnqZfe0O_cCnPlDjICbIbeBra78C0N9Pc0zZCzRKcEA7kBtQOfI"/>
          <p:cNvPicPr preferRelativeResize="0"/>
          <p:nvPr/>
        </p:nvPicPr>
        <p:blipFill rotWithShape="1">
          <a:blip r:embed="rId4">
            <a:alphaModFix/>
          </a:blip>
          <a:srcRect l="26265" r="14435"/>
          <a:stretch/>
        </p:blipFill>
        <p:spPr>
          <a:xfrm>
            <a:off x="870861" y="171170"/>
            <a:ext cx="2862940" cy="3215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Google Shape;656;p56" descr="https://www.eurocarparts.com.tr/images/Urun/conta-lr009722.jpg"/>
          <p:cNvPicPr preferRelativeResize="0"/>
          <p:nvPr/>
        </p:nvPicPr>
        <p:blipFill rotWithShape="1">
          <a:blip r:embed="rId5">
            <a:alphaModFix/>
          </a:blip>
          <a:srcRect l="3559" t="21111" r="2945" b="24762"/>
          <a:stretch/>
        </p:blipFill>
        <p:spPr>
          <a:xfrm>
            <a:off x="4457513" y="498960"/>
            <a:ext cx="4109549" cy="2559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57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2" name="Google Shape;662;p57"/>
          <p:cNvSpPr txBox="1">
            <a:spLocks noGrp="1"/>
          </p:cNvSpPr>
          <p:nvPr>
            <p:ph type="title"/>
          </p:nvPr>
        </p:nvSpPr>
        <p:spPr>
          <a:xfrm>
            <a:off x="532015" y="3930305"/>
            <a:ext cx="3861960" cy="243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 b="1"/>
              <a:t>Diferansiyel</a:t>
            </a:r>
            <a:endParaRPr sz="3600" b="1"/>
          </a:p>
        </p:txBody>
      </p:sp>
      <p:sp>
        <p:nvSpPr>
          <p:cNvPr id="663" name="Google Shape;663;p57"/>
          <p:cNvSpPr/>
          <p:nvPr/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4" name="Google Shape;664;p57"/>
          <p:cNvSpPr/>
          <p:nvPr/>
        </p:nvSpPr>
        <p:spPr>
          <a:xfrm>
            <a:off x="517889" y="0"/>
            <a:ext cx="11231745" cy="355784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5" name="Google Shape;665;p57"/>
          <p:cNvSpPr/>
          <p:nvPr/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6" name="Google Shape;666;p57"/>
          <p:cNvSpPr/>
          <p:nvPr/>
        </p:nvSpPr>
        <p:spPr>
          <a:xfrm>
            <a:off x="4905977" y="4646165"/>
            <a:ext cx="684365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Diferansiyel bir dişli sistemidir. Tekerleklerdeki gücü arttırır. Aracın virajı dengeli dönmesini sağlar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67" name="Google Shape;667;p57" descr="Başkent Freze Grup Mühendislik Arge Tasarım Ticaret Merkezi"/>
          <p:cNvPicPr preferRelativeResize="0"/>
          <p:nvPr/>
        </p:nvPicPr>
        <p:blipFill rotWithShape="1">
          <a:blip r:embed="rId3">
            <a:alphaModFix/>
          </a:blip>
          <a:srcRect l="9451" t="13438"/>
          <a:stretch/>
        </p:blipFill>
        <p:spPr>
          <a:xfrm rot="5400000">
            <a:off x="9175261" y="1046506"/>
            <a:ext cx="2681512" cy="1441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" name="Google Shape;668;p5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8180" y="2141674"/>
            <a:ext cx="2570554" cy="1285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5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18446" y="179159"/>
            <a:ext cx="3487531" cy="1700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57" descr="Diferansiyel nedir? Nasıl çalışır? Faydaları nelerdir? Kaç tipi vardır?"/>
          <p:cNvPicPr preferRelativeResize="0"/>
          <p:nvPr/>
        </p:nvPicPr>
        <p:blipFill rotWithShape="1">
          <a:blip r:embed="rId6">
            <a:alphaModFix/>
          </a:blip>
          <a:srcRect b="34725"/>
          <a:stretch/>
        </p:blipFill>
        <p:spPr>
          <a:xfrm>
            <a:off x="5671635" y="158044"/>
            <a:ext cx="2570554" cy="33558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58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6" name="Google Shape;676;p58"/>
          <p:cNvSpPr txBox="1">
            <a:spLocks noGrp="1"/>
          </p:cNvSpPr>
          <p:nvPr>
            <p:ph type="title"/>
          </p:nvPr>
        </p:nvSpPr>
        <p:spPr>
          <a:xfrm>
            <a:off x="532015" y="3930305"/>
            <a:ext cx="3861960" cy="243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 b="1"/>
              <a:t>Aks Mili</a:t>
            </a:r>
            <a:endParaRPr sz="3600" b="1"/>
          </a:p>
        </p:txBody>
      </p:sp>
      <p:sp>
        <p:nvSpPr>
          <p:cNvPr id="677" name="Google Shape;677;p58"/>
          <p:cNvSpPr/>
          <p:nvPr/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8" name="Google Shape;678;p58"/>
          <p:cNvSpPr/>
          <p:nvPr/>
        </p:nvSpPr>
        <p:spPr>
          <a:xfrm>
            <a:off x="517889" y="0"/>
            <a:ext cx="11231745" cy="355784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9" name="Google Shape;679;p58"/>
          <p:cNvSpPr/>
          <p:nvPr/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80" name="Google Shape;680;p58" descr="https://sc04.alicdn.com/kf/Hc1b6cf0f50bc455492439611d7a5b91cJ.jpg"/>
          <p:cNvPicPr preferRelativeResize="0"/>
          <p:nvPr/>
        </p:nvPicPr>
        <p:blipFill rotWithShape="1">
          <a:blip r:embed="rId3">
            <a:alphaModFix/>
          </a:blip>
          <a:srcRect t="3949" b="4931"/>
          <a:stretch/>
        </p:blipFill>
        <p:spPr>
          <a:xfrm>
            <a:off x="942435" y="544177"/>
            <a:ext cx="2318536" cy="2469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Google Shape;681;p58" descr="https://3.bp.blogspot.com/-aWGhM4CWmo8/VzAucZzfnjI/AAAAAAAAD40/kRLq_wPDESAo6ywmrabu1z2A1FI-_tQhgCK4B/s1600/Tam%2Bserbest%2Baks%2Bmili%2B%2B3.JPG"/>
          <p:cNvPicPr preferRelativeResize="0"/>
          <p:nvPr/>
        </p:nvPicPr>
        <p:blipFill rotWithShape="1">
          <a:blip r:embed="rId4">
            <a:alphaModFix/>
          </a:blip>
          <a:srcRect l="30723" t="5428" b="6295"/>
          <a:stretch/>
        </p:blipFill>
        <p:spPr>
          <a:xfrm>
            <a:off x="4849188" y="775063"/>
            <a:ext cx="2243946" cy="1900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" name="Google Shape;682;p58" descr="Mf290 Traktör Parçaları 884847m92 884847m93 Aks Mili Kullanımı Massey  Ferguson 290 Için - Buy 884847m92 884847m93 Aks Mili Için Mf 290 Traktör  Parçaları,Mil Için Massey Ferguson Traktör Parçaları,Aks Mili Için Massey  Ferguson"/>
          <p:cNvPicPr preferRelativeResize="0"/>
          <p:nvPr/>
        </p:nvPicPr>
        <p:blipFill rotWithShape="1">
          <a:blip r:embed="rId5">
            <a:alphaModFix/>
          </a:blip>
          <a:srcRect l="12553" t="18982" r="19115" b="11936"/>
          <a:stretch/>
        </p:blipFill>
        <p:spPr>
          <a:xfrm>
            <a:off x="9412027" y="840667"/>
            <a:ext cx="1837538" cy="1977916"/>
          </a:xfrm>
          <a:prstGeom prst="rect">
            <a:avLst/>
          </a:prstGeom>
          <a:noFill/>
          <a:ln>
            <a:noFill/>
          </a:ln>
        </p:spPr>
      </p:pic>
      <p:sp>
        <p:nvSpPr>
          <p:cNvPr id="683" name="Google Shape;683;p58"/>
          <p:cNvSpPr/>
          <p:nvPr/>
        </p:nvSpPr>
        <p:spPr>
          <a:xfrm>
            <a:off x="4925990" y="4678163"/>
            <a:ext cx="6835669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Diferansiyelden döndürme hareketi çıkar.  Millerle bu hareket iletilir. Bu hareketi tekerleklere ileten millere aks denir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59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9" name="Google Shape;689;p59"/>
          <p:cNvSpPr txBox="1">
            <a:spLocks noGrp="1"/>
          </p:cNvSpPr>
          <p:nvPr>
            <p:ph type="title"/>
          </p:nvPr>
        </p:nvSpPr>
        <p:spPr>
          <a:xfrm>
            <a:off x="532015" y="3930305"/>
            <a:ext cx="3861960" cy="243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Piston</a:t>
            </a:r>
            <a:endParaRPr sz="3600"/>
          </a:p>
        </p:txBody>
      </p:sp>
      <p:sp>
        <p:nvSpPr>
          <p:cNvPr id="690" name="Google Shape;690;p59"/>
          <p:cNvSpPr/>
          <p:nvPr/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1" name="Google Shape;691;p59"/>
          <p:cNvSpPr/>
          <p:nvPr/>
        </p:nvSpPr>
        <p:spPr>
          <a:xfrm>
            <a:off x="517889" y="0"/>
            <a:ext cx="11231745" cy="355784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2" name="Google Shape;692;p59"/>
          <p:cNvSpPr/>
          <p:nvPr/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3" name="Google Shape;693;p59" descr="Chevrolet Captiva Piston (STD) Ölçü GM Fiyatı"/>
          <p:cNvPicPr preferRelativeResize="0"/>
          <p:nvPr/>
        </p:nvPicPr>
        <p:blipFill rotWithShape="1">
          <a:blip r:embed="rId3">
            <a:alphaModFix/>
          </a:blip>
          <a:srcRect l="17571" t="13848" r="19326" b="15508"/>
          <a:stretch/>
        </p:blipFill>
        <p:spPr>
          <a:xfrm rot="-6311686">
            <a:off x="8682972" y="1807053"/>
            <a:ext cx="1398554" cy="1579828"/>
          </a:xfrm>
          <a:prstGeom prst="rect">
            <a:avLst/>
          </a:prstGeom>
          <a:noFill/>
          <a:ln>
            <a:noFill/>
          </a:ln>
        </p:spPr>
      </p:pic>
      <p:sp>
        <p:nvSpPr>
          <p:cNvPr id="694" name="Google Shape;694;p59"/>
          <p:cNvSpPr/>
          <p:nvPr/>
        </p:nvSpPr>
        <p:spPr>
          <a:xfrm>
            <a:off x="4854844" y="3948682"/>
            <a:ext cx="6096000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Piston, bir silindir içine çok hassas şekilde yerleştirilmiş disk şeklinde parçadır.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Motor, pompa ve kompresör gibi makinelerde piston koluna bağlı olarak kullanılır. 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Motorlu araçlarda kimyasal enerjiyi mekanik enerjiye çevirir.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5" name="Google Shape;695;p59" descr="Piston Nedir, Nasıl Çalışır? - Toyota Türkiye Blog"/>
          <p:cNvPicPr preferRelativeResize="0"/>
          <p:nvPr/>
        </p:nvPicPr>
        <p:blipFill rotWithShape="1">
          <a:blip r:embed="rId4">
            <a:alphaModFix/>
          </a:blip>
          <a:srcRect t="26209" r="10298"/>
          <a:stretch/>
        </p:blipFill>
        <p:spPr>
          <a:xfrm>
            <a:off x="517890" y="2018664"/>
            <a:ext cx="3326352" cy="1539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96" name="Google Shape;696;p59"/>
          <p:cNvPicPr preferRelativeResize="0"/>
          <p:nvPr/>
        </p:nvPicPr>
        <p:blipFill rotWithShape="1">
          <a:blip r:embed="rId5">
            <a:alphaModFix/>
          </a:blip>
          <a:srcRect t="15183" b="18923"/>
          <a:stretch/>
        </p:blipFill>
        <p:spPr>
          <a:xfrm rot="-5400000">
            <a:off x="3870112" y="1318780"/>
            <a:ext cx="2419076" cy="939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7" name="Google Shape;697;p59" descr="https://www.ppuk.com/wp-content/uploads/2020/09/piston-1-2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8400" y="100260"/>
            <a:ext cx="3224956" cy="181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" name="Google Shape;698;p59" descr="https://www.bilgiustam.com/resimler/bilim/motor2.jpg"/>
          <p:cNvPicPr preferRelativeResize="0"/>
          <p:nvPr/>
        </p:nvPicPr>
        <p:blipFill rotWithShape="1">
          <a:blip r:embed="rId7">
            <a:alphaModFix/>
          </a:blip>
          <a:srcRect b="15744"/>
          <a:stretch/>
        </p:blipFill>
        <p:spPr>
          <a:xfrm>
            <a:off x="7327040" y="230691"/>
            <a:ext cx="4105275" cy="13643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60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4" name="Google Shape;704;p60"/>
          <p:cNvSpPr txBox="1">
            <a:spLocks noGrp="1"/>
          </p:cNvSpPr>
          <p:nvPr>
            <p:ph type="title"/>
          </p:nvPr>
        </p:nvSpPr>
        <p:spPr>
          <a:xfrm>
            <a:off x="532015" y="3930305"/>
            <a:ext cx="3861960" cy="243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Piston Kolu</a:t>
            </a:r>
            <a:endParaRPr sz="3600"/>
          </a:p>
        </p:txBody>
      </p:sp>
      <p:sp>
        <p:nvSpPr>
          <p:cNvPr id="705" name="Google Shape;705;p60"/>
          <p:cNvSpPr/>
          <p:nvPr/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6" name="Google Shape;706;p60"/>
          <p:cNvSpPr/>
          <p:nvPr/>
        </p:nvSpPr>
        <p:spPr>
          <a:xfrm>
            <a:off x="517889" y="0"/>
            <a:ext cx="11231745" cy="355784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7" name="Google Shape;707;p60"/>
          <p:cNvSpPr/>
          <p:nvPr/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08" name="Google Shape;708;p60" descr="https://encrypted-tbn0.gstatic.com/images?q=tbn:ANd9GcSQd62qNv1Im8QmnZ7AjQW0FSeYb_lr_MztGA&amp;usqp=CAU"/>
          <p:cNvPicPr preferRelativeResize="0"/>
          <p:nvPr/>
        </p:nvPicPr>
        <p:blipFill rotWithShape="1">
          <a:blip r:embed="rId3">
            <a:alphaModFix/>
          </a:blip>
          <a:srcRect t="8682" b="23689"/>
          <a:stretch/>
        </p:blipFill>
        <p:spPr>
          <a:xfrm>
            <a:off x="885330" y="2185850"/>
            <a:ext cx="2650783" cy="134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" name="Google Shape;709;p6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58471" y="431591"/>
            <a:ext cx="2436474" cy="2425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0" name="Google Shape;710;p6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4529740" y="828594"/>
            <a:ext cx="3208046" cy="1900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1" name="Google Shape;711;p60" descr="https://encrypted-tbn0.gstatic.com/images?q=tbn:ANd9GcSlT9sxW7fNGGtj5pj6OtYsvHldhPUEkFy1pw&amp;usqp=CAU"/>
          <p:cNvPicPr preferRelativeResize="0"/>
          <p:nvPr/>
        </p:nvPicPr>
        <p:blipFill rotWithShape="1">
          <a:blip r:embed="rId6">
            <a:alphaModFix/>
          </a:blip>
          <a:srcRect l="2946" t="7637" r="6763" b="5689"/>
          <a:stretch/>
        </p:blipFill>
        <p:spPr>
          <a:xfrm>
            <a:off x="885331" y="118343"/>
            <a:ext cx="2463646" cy="1771417"/>
          </a:xfrm>
          <a:prstGeom prst="rect">
            <a:avLst/>
          </a:prstGeom>
          <a:noFill/>
          <a:ln>
            <a:noFill/>
          </a:ln>
        </p:spPr>
      </p:pic>
      <p:sp>
        <p:nvSpPr>
          <p:cNvPr id="712" name="Google Shape;712;p60"/>
          <p:cNvSpPr/>
          <p:nvPr/>
        </p:nvSpPr>
        <p:spPr>
          <a:xfrm>
            <a:off x="5064231" y="4468942"/>
            <a:ext cx="6096000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Piston kolu, pistonla krank milini birbirine bağlayan parçadır. 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Pistondan aldığı hareketi krank miline iletir. Piston kolu krank milinin dönmesini sağlar.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61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8" name="Google Shape;718;p61"/>
          <p:cNvSpPr txBox="1">
            <a:spLocks noGrp="1"/>
          </p:cNvSpPr>
          <p:nvPr>
            <p:ph type="title"/>
          </p:nvPr>
        </p:nvSpPr>
        <p:spPr>
          <a:xfrm>
            <a:off x="532015" y="3930305"/>
            <a:ext cx="3861960" cy="243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Mil</a:t>
            </a:r>
            <a:endParaRPr sz="3600"/>
          </a:p>
        </p:txBody>
      </p:sp>
      <p:sp>
        <p:nvSpPr>
          <p:cNvPr id="719" name="Google Shape;719;p61"/>
          <p:cNvSpPr/>
          <p:nvPr/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0" name="Google Shape;720;p61"/>
          <p:cNvSpPr/>
          <p:nvPr/>
        </p:nvSpPr>
        <p:spPr>
          <a:xfrm>
            <a:off x="517889" y="0"/>
            <a:ext cx="11231745" cy="355784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1" name="Google Shape;721;p61"/>
          <p:cNvSpPr/>
          <p:nvPr/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22" name="Google Shape;722;p61" descr="kozmetik içeren bir resim&#10;&#10;Açıklama otomatik olarak oluşturuldu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r="7148"/>
          <a:stretch/>
        </p:blipFill>
        <p:spPr>
          <a:xfrm>
            <a:off x="585895" y="59066"/>
            <a:ext cx="2714654" cy="1461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3" name="Google Shape;723;p6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76300" y="59065"/>
            <a:ext cx="2497811" cy="1657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4" name="Google Shape;724;p61" descr="https://s.alicdn.com/@sc01/kf/H49f2c1df18944ebebee6c5ece1e8cd24i.png_300x300.png"/>
          <p:cNvPicPr preferRelativeResize="0"/>
          <p:nvPr/>
        </p:nvPicPr>
        <p:blipFill rotWithShape="1">
          <a:blip r:embed="rId5">
            <a:alphaModFix/>
          </a:blip>
          <a:srcRect l="5200" t="14869" r="7386" b="21738"/>
          <a:stretch/>
        </p:blipFill>
        <p:spPr>
          <a:xfrm>
            <a:off x="4909101" y="561001"/>
            <a:ext cx="2014214" cy="1460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5" name="Google Shape;725;p61" descr="https://encrypted-tbn0.gstatic.com/images?q=tbn:ANd9GcSV5GM1UDgExABsJVWiWLqU9tnCGvqjfc6Rfg&amp;usqp=CAU"/>
          <p:cNvPicPr preferRelativeResize="0"/>
          <p:nvPr/>
        </p:nvPicPr>
        <p:blipFill rotWithShape="1">
          <a:blip r:embed="rId6">
            <a:alphaModFix/>
          </a:blip>
          <a:srcRect l="17677" r="18291" b="21389"/>
          <a:stretch/>
        </p:blipFill>
        <p:spPr>
          <a:xfrm>
            <a:off x="585894" y="1716838"/>
            <a:ext cx="2533042" cy="1780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6" name="Google Shape;726;p61"/>
          <p:cNvPicPr preferRelativeResize="0"/>
          <p:nvPr/>
        </p:nvPicPr>
        <p:blipFill rotWithShape="1">
          <a:blip r:embed="rId7">
            <a:alphaModFix/>
          </a:blip>
          <a:srcRect l="12878" t="37091" r="11846" b="22299"/>
          <a:stretch/>
        </p:blipFill>
        <p:spPr>
          <a:xfrm>
            <a:off x="7559039" y="2331639"/>
            <a:ext cx="2847704" cy="1097361"/>
          </a:xfrm>
          <a:prstGeom prst="rect">
            <a:avLst/>
          </a:prstGeom>
          <a:noFill/>
          <a:ln>
            <a:noFill/>
          </a:ln>
        </p:spPr>
      </p:pic>
      <p:sp>
        <p:nvSpPr>
          <p:cNvPr id="727" name="Google Shape;727;p61"/>
          <p:cNvSpPr/>
          <p:nvPr/>
        </p:nvSpPr>
        <p:spPr>
          <a:xfrm>
            <a:off x="4794371" y="4304035"/>
            <a:ext cx="7358743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Miller silindirik şekilli makine elemanlarıdır. 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Miller; dişli çark, kasnak gibi dönen makine elemanlarını taşırlar.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Miller  bir parçadan başka bir parçaya güç aktarmak için kullanılırlar. 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62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3" name="Google Shape;733;p62"/>
          <p:cNvSpPr txBox="1">
            <a:spLocks noGrp="1"/>
          </p:cNvSpPr>
          <p:nvPr>
            <p:ph type="title"/>
          </p:nvPr>
        </p:nvSpPr>
        <p:spPr>
          <a:xfrm>
            <a:off x="532015" y="3930305"/>
            <a:ext cx="3861960" cy="243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Krank Mili</a:t>
            </a:r>
            <a:endParaRPr sz="3600"/>
          </a:p>
        </p:txBody>
      </p:sp>
      <p:sp>
        <p:nvSpPr>
          <p:cNvPr id="734" name="Google Shape;734;p62"/>
          <p:cNvSpPr/>
          <p:nvPr/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5" name="Google Shape;735;p62"/>
          <p:cNvSpPr/>
          <p:nvPr/>
        </p:nvSpPr>
        <p:spPr>
          <a:xfrm>
            <a:off x="517889" y="0"/>
            <a:ext cx="11231745" cy="355784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6" name="Google Shape;736;p62"/>
          <p:cNvSpPr/>
          <p:nvPr/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37" name="Google Shape;737;p62"/>
          <p:cNvPicPr preferRelativeResize="0"/>
          <p:nvPr/>
        </p:nvPicPr>
        <p:blipFill rotWithShape="1">
          <a:blip r:embed="rId3">
            <a:alphaModFix/>
          </a:blip>
          <a:srcRect l="9433" t="10754" r="7903" b="10842"/>
          <a:stretch/>
        </p:blipFill>
        <p:spPr>
          <a:xfrm>
            <a:off x="8503652" y="46385"/>
            <a:ext cx="3105943" cy="1953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8" name="Google Shape;738;p62" descr="https://encrypted-tbn0.gstatic.com/images?q=tbn:ANd9GcROyGeEynh6qyVVV5UM0ZZLyMFa-y2JwaFYqw&amp;usqp=CAU"/>
          <p:cNvPicPr preferRelativeResize="0"/>
          <p:nvPr/>
        </p:nvPicPr>
        <p:blipFill rotWithShape="1">
          <a:blip r:embed="rId4">
            <a:alphaModFix/>
          </a:blip>
          <a:srcRect b="16473"/>
          <a:stretch/>
        </p:blipFill>
        <p:spPr>
          <a:xfrm>
            <a:off x="784414" y="104554"/>
            <a:ext cx="3028957" cy="1895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9" name="Google Shape;739;p62"/>
          <p:cNvPicPr preferRelativeResize="0"/>
          <p:nvPr/>
        </p:nvPicPr>
        <p:blipFill rotWithShape="1">
          <a:blip r:embed="rId5">
            <a:alphaModFix/>
          </a:blip>
          <a:srcRect l="3637" b="5634"/>
          <a:stretch/>
        </p:blipFill>
        <p:spPr>
          <a:xfrm>
            <a:off x="5068185" y="1892874"/>
            <a:ext cx="2220890" cy="1629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0" name="Google Shape;740;p62" descr="Krank Mili Nedir? | Tasit.com"/>
          <p:cNvPicPr preferRelativeResize="0"/>
          <p:nvPr/>
        </p:nvPicPr>
        <p:blipFill rotWithShape="1">
          <a:blip r:embed="rId6">
            <a:alphaModFix/>
          </a:blip>
          <a:srcRect l="2574" t="11944" b="15785"/>
          <a:stretch/>
        </p:blipFill>
        <p:spPr>
          <a:xfrm>
            <a:off x="4929135" y="35742"/>
            <a:ext cx="2333728" cy="1296668"/>
          </a:xfrm>
          <a:prstGeom prst="rect">
            <a:avLst/>
          </a:prstGeom>
          <a:noFill/>
          <a:ln>
            <a:noFill/>
          </a:ln>
        </p:spPr>
      </p:pic>
      <p:sp>
        <p:nvSpPr>
          <p:cNvPr id="741" name="Google Shape;741;p62"/>
          <p:cNvSpPr/>
          <p:nvPr/>
        </p:nvSpPr>
        <p:spPr>
          <a:xfrm>
            <a:off x="4844306" y="4316542"/>
            <a:ext cx="6096000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Krank mili içten yanmalı motorlarda pistonun ürettiği enerjiyi motor miline aktarır.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Krank mili Motor milinin dönmesini sağlar.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Krank mili krank kolu olarak da isimlendirilir.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63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7" name="Google Shape;747;p63"/>
          <p:cNvSpPr txBox="1">
            <a:spLocks noGrp="1"/>
          </p:cNvSpPr>
          <p:nvPr>
            <p:ph type="title"/>
          </p:nvPr>
        </p:nvSpPr>
        <p:spPr>
          <a:xfrm>
            <a:off x="532015" y="3930305"/>
            <a:ext cx="3861960" cy="243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Kam Mili</a:t>
            </a:r>
            <a:endParaRPr sz="3600"/>
          </a:p>
        </p:txBody>
      </p:sp>
      <p:sp>
        <p:nvSpPr>
          <p:cNvPr id="748" name="Google Shape;748;p63"/>
          <p:cNvSpPr/>
          <p:nvPr/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9" name="Google Shape;749;p63"/>
          <p:cNvSpPr/>
          <p:nvPr/>
        </p:nvSpPr>
        <p:spPr>
          <a:xfrm>
            <a:off x="517889" y="0"/>
            <a:ext cx="11231745" cy="355784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0" name="Google Shape;750;p63"/>
          <p:cNvSpPr/>
          <p:nvPr/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51" name="Google Shape;751;p63" descr="Kam mil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6818" y="2268066"/>
            <a:ext cx="3009492" cy="1289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752" name="Google Shape;752;p63" descr="Eksantrik mil (Kam Mili) nedir. Ne işe yarar. Nasıl Çalışır? | Makine  Eğitimi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78518" y="143720"/>
            <a:ext cx="2619270" cy="1249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3" name="Google Shape;753;p63" descr="Eksantrik (Kam) Mili Nedir? Görevi Yapısı Malzemesi ve Çeşitleri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89531" y="1881906"/>
            <a:ext cx="2197242" cy="1535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54" name="Google Shape;754;p63" descr="Eksantrik (Kam) Mili Nedir? Görevi Yapısı Malzemesi ve Çeşitleri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456621" y="424565"/>
            <a:ext cx="3078562" cy="1918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5" name="Google Shape;755;p63" descr="Kam Mili(Ekzantrik Mili) Nedir? Nasıl Çalışır? » Bilgiustam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68182" y="66445"/>
            <a:ext cx="1905000" cy="19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756" name="Google Shape;756;p63"/>
          <p:cNvSpPr/>
          <p:nvPr/>
        </p:nvSpPr>
        <p:spPr>
          <a:xfrm>
            <a:off x="4889530" y="4135106"/>
            <a:ext cx="6860103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Kam mili, taşıtlarda motorun dengeli çalışmasını sağlar.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Üzerinde yumurtaya benzeyen çıkıntılar vardır.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64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2" name="Google Shape;762;p64"/>
          <p:cNvSpPr txBox="1">
            <a:spLocks noGrp="1"/>
          </p:cNvSpPr>
          <p:nvPr>
            <p:ph type="title"/>
          </p:nvPr>
        </p:nvSpPr>
        <p:spPr>
          <a:xfrm>
            <a:off x="532015" y="3930305"/>
            <a:ext cx="3861960" cy="243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 b="1"/>
              <a:t>Burç</a:t>
            </a:r>
            <a:endParaRPr sz="3600" b="1"/>
          </a:p>
        </p:txBody>
      </p:sp>
      <p:sp>
        <p:nvSpPr>
          <p:cNvPr id="763" name="Google Shape;763;p64"/>
          <p:cNvSpPr/>
          <p:nvPr/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4" name="Google Shape;764;p64"/>
          <p:cNvSpPr/>
          <p:nvPr/>
        </p:nvSpPr>
        <p:spPr>
          <a:xfrm>
            <a:off x="517889" y="0"/>
            <a:ext cx="11231745" cy="355784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5" name="Google Shape;765;p64"/>
          <p:cNvSpPr/>
          <p:nvPr/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66" name="Google Shape;766;p64" descr="bardak, kahve, kahvaltı, kahve makinesi içeren bir resim&#10;&#10;Açıklama otomatik olarak oluşturuldu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19297" y="600437"/>
            <a:ext cx="4147081" cy="2356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67" name="Google Shape;767;p64" descr="madeni eşyalar, vida, dişli içeren bir resim&#10;&#10;Açıklama otomatik olarak oluşturuldu"/>
          <p:cNvPicPr preferRelativeResize="0"/>
          <p:nvPr/>
        </p:nvPicPr>
        <p:blipFill rotWithShape="1">
          <a:blip r:embed="rId4">
            <a:alphaModFix/>
          </a:blip>
          <a:srcRect t="9903" b="5963"/>
          <a:stretch/>
        </p:blipFill>
        <p:spPr>
          <a:xfrm>
            <a:off x="7318502" y="0"/>
            <a:ext cx="4228838" cy="3557848"/>
          </a:xfrm>
          <a:prstGeom prst="rect">
            <a:avLst/>
          </a:prstGeom>
          <a:noFill/>
          <a:ln>
            <a:noFill/>
          </a:ln>
        </p:spPr>
      </p:pic>
      <p:sp>
        <p:nvSpPr>
          <p:cNvPr id="768" name="Google Shape;768;p64"/>
          <p:cNvSpPr/>
          <p:nvPr/>
        </p:nvSpPr>
        <p:spPr>
          <a:xfrm>
            <a:off x="4755486" y="4195776"/>
            <a:ext cx="6982158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Burç, serbest kaymalı yataktır.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Burç, dönen parçalara yataklama yapar. 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Mekanik parçalar arasındaki boşluğu ve gürültüyü ortadan kaldırır.  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Delik içerisine yerleştirilir.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65"/>
          <p:cNvSpPr/>
          <p:nvPr/>
        </p:nvSpPr>
        <p:spPr>
          <a:xfrm>
            <a:off x="0" y="15151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4" name="Google Shape;774;p65"/>
          <p:cNvSpPr txBox="1">
            <a:spLocks noGrp="1"/>
          </p:cNvSpPr>
          <p:nvPr>
            <p:ph type="title"/>
          </p:nvPr>
        </p:nvSpPr>
        <p:spPr>
          <a:xfrm>
            <a:off x="532015" y="3930305"/>
            <a:ext cx="3861960" cy="243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3600"/>
              <a:t>Mil Ayar Bileziği</a:t>
            </a:r>
            <a:endParaRPr sz="3600"/>
          </a:p>
        </p:txBody>
      </p:sp>
      <p:sp>
        <p:nvSpPr>
          <p:cNvPr id="775" name="Google Shape;775;p65"/>
          <p:cNvSpPr/>
          <p:nvPr/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6" name="Google Shape;776;p65"/>
          <p:cNvSpPr/>
          <p:nvPr/>
        </p:nvSpPr>
        <p:spPr>
          <a:xfrm>
            <a:off x="480127" y="0"/>
            <a:ext cx="11231745" cy="355784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7" name="Google Shape;777;p65"/>
          <p:cNvSpPr/>
          <p:nvPr/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8" name="Google Shape;778;p65"/>
          <p:cNvSpPr/>
          <p:nvPr/>
        </p:nvSpPr>
        <p:spPr>
          <a:xfrm>
            <a:off x="4889530" y="4135106"/>
            <a:ext cx="6860103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Mil ayar bilezikleri, halka şeklindeki plastik veya metal cihazlardır.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Bir milin dış yüzeyine bağlanır.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Motor bileşenlerini, dişli gruplarını, zincir dişlilerini ve yatakları sabit tutarlar.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79" name="Google Shape;779;p65" descr="DIN 705 Form A Ayar Bileziği | CivataSomu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21886" y="800262"/>
            <a:ext cx="2074063" cy="2099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0" name="Google Shape;780;p65" descr="GN 705 Ayar bilezikleri | Elesa+Ganter"/>
          <p:cNvPicPr preferRelativeResize="0"/>
          <p:nvPr/>
        </p:nvPicPr>
        <p:blipFill rotWithShape="1">
          <a:blip r:embed="rId4">
            <a:alphaModFix/>
          </a:blip>
          <a:srcRect l="18569" t="13044" r="9311" b="12846"/>
          <a:stretch/>
        </p:blipFill>
        <p:spPr>
          <a:xfrm>
            <a:off x="4037413" y="600453"/>
            <a:ext cx="2371809" cy="2437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81" name="Google Shape;781;p65" descr="GN 705 Ayar bilezikleri | Elesa+Ganter"/>
          <p:cNvPicPr preferRelativeResize="0"/>
          <p:nvPr/>
        </p:nvPicPr>
        <p:blipFill rotWithShape="1">
          <a:blip r:embed="rId5">
            <a:alphaModFix/>
          </a:blip>
          <a:srcRect t="11766" r="978" b="12012"/>
          <a:stretch/>
        </p:blipFill>
        <p:spPr>
          <a:xfrm>
            <a:off x="6541039" y="127515"/>
            <a:ext cx="4811343" cy="34454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0"/>
          <p:cNvSpPr/>
          <p:nvPr/>
        </p:nvSpPr>
        <p:spPr>
          <a:xfrm>
            <a:off x="1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30"/>
          <p:cNvSpPr txBox="1">
            <a:spLocks noGrp="1"/>
          </p:cNvSpPr>
          <p:nvPr>
            <p:ph type="title"/>
          </p:nvPr>
        </p:nvSpPr>
        <p:spPr>
          <a:xfrm>
            <a:off x="532015" y="3930305"/>
            <a:ext cx="3861960" cy="243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Silindirik Makaralı Rulman</a:t>
            </a:r>
            <a:endParaRPr sz="3600"/>
          </a:p>
        </p:txBody>
      </p:sp>
      <p:sp>
        <p:nvSpPr>
          <p:cNvPr id="173" name="Google Shape;173;p30"/>
          <p:cNvSpPr/>
          <p:nvPr/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30"/>
          <p:cNvSpPr/>
          <p:nvPr/>
        </p:nvSpPr>
        <p:spPr>
          <a:xfrm>
            <a:off x="517889" y="0"/>
            <a:ext cx="11231745" cy="355784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30"/>
          <p:cNvSpPr/>
          <p:nvPr/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30"/>
          <p:cNvSpPr/>
          <p:nvPr/>
        </p:nvSpPr>
        <p:spPr>
          <a:xfrm>
            <a:off x="4889530" y="4135106"/>
            <a:ext cx="6860103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 rulmanlar, mile dik yönde gelen büyük yükleri taşıyabilirler. 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Yüksek hızda dönebilirler.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Genellikle konveyör bant sistemlerinin makaralarında kullanılırlar.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7" name="Google Shape;177;p30" descr="SİLİNDİRİK MAKARALI RULMANLAR | ART Rulma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1073" y="0"/>
            <a:ext cx="3669854" cy="3440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30" descr="Silindirik Makaralı Rulmanlar - NUB Serisi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51003" y="408372"/>
            <a:ext cx="4173744" cy="265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30" descr="Silindirik Makaralı Rulmanlar | Schaeffler Türkiye"/>
          <p:cNvPicPr preferRelativeResize="0"/>
          <p:nvPr/>
        </p:nvPicPr>
        <p:blipFill rotWithShape="1">
          <a:blip r:embed="rId5">
            <a:alphaModFix/>
          </a:blip>
          <a:srcRect l="32731" t="14429" r="36213" b="14428"/>
          <a:stretch/>
        </p:blipFill>
        <p:spPr>
          <a:xfrm>
            <a:off x="1342222" y="-1"/>
            <a:ext cx="2760955" cy="3557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66"/>
          <p:cNvSpPr/>
          <p:nvPr/>
        </p:nvSpPr>
        <p:spPr>
          <a:xfrm>
            <a:off x="0" y="15151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7" name="Google Shape;787;p66"/>
          <p:cNvSpPr txBox="1">
            <a:spLocks noGrp="1"/>
          </p:cNvSpPr>
          <p:nvPr>
            <p:ph type="title"/>
          </p:nvPr>
        </p:nvSpPr>
        <p:spPr>
          <a:xfrm>
            <a:off x="532015" y="3930305"/>
            <a:ext cx="3861960" cy="243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3600"/>
              <a:t>Mil Ara Bileziği</a:t>
            </a:r>
            <a:endParaRPr sz="3600"/>
          </a:p>
        </p:txBody>
      </p:sp>
      <p:sp>
        <p:nvSpPr>
          <p:cNvPr id="788" name="Google Shape;788;p66"/>
          <p:cNvSpPr/>
          <p:nvPr/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9" name="Google Shape;789;p66"/>
          <p:cNvSpPr/>
          <p:nvPr/>
        </p:nvSpPr>
        <p:spPr>
          <a:xfrm>
            <a:off x="480127" y="0"/>
            <a:ext cx="11231745" cy="355784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0" name="Google Shape;790;p66"/>
          <p:cNvSpPr/>
          <p:nvPr/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1" name="Google Shape;791;p66"/>
          <p:cNvSpPr/>
          <p:nvPr/>
        </p:nvSpPr>
        <p:spPr>
          <a:xfrm>
            <a:off x="4799882" y="4548782"/>
            <a:ext cx="6860103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Mil ara bileziği,  mil ayar bileziğine benzer.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İki makine elemanı arasına yerleştirilir.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İki makine parçası arasındaki konumu kontrol ederler.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92" name="Google Shape;792;p66" descr="Jims - Motor Sprocket Shaft Spacer Kit for Harley 1955-65 Panhead -  24029-KIT | eBa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6166" y="221704"/>
            <a:ext cx="3813600" cy="3114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3" name="Google Shape;793;p66" descr="TennantTrue Shaft Spacer - 1.125 OD x 0.75 ID x 0.125 in | PN: 621471"/>
          <p:cNvPicPr preferRelativeResize="0"/>
          <p:nvPr/>
        </p:nvPicPr>
        <p:blipFill rotWithShape="1">
          <a:blip r:embed="rId4">
            <a:alphaModFix/>
          </a:blip>
          <a:srcRect l="28939" t="27712" r="27498" b="32810"/>
          <a:stretch/>
        </p:blipFill>
        <p:spPr>
          <a:xfrm>
            <a:off x="5487543" y="628804"/>
            <a:ext cx="2240034" cy="1839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94" name="Google Shape;794;p66" descr="Crank Shaft Spacer N M 91nh6b306aa High Quality - Buy Crank Shaft Spacer N  M 91nh6b306aa New Holland Tractor Spare Parts India,Tractor Spare Parts  India Manufacturer Supplier Genuine Aftermarket High Quality  Exporters,Tractor"/>
          <p:cNvPicPr preferRelativeResize="0"/>
          <p:nvPr/>
        </p:nvPicPr>
        <p:blipFill rotWithShape="1">
          <a:blip r:embed="rId5">
            <a:alphaModFix/>
          </a:blip>
          <a:srcRect l="22099" t="19258" r="11971" b="23725"/>
          <a:stretch/>
        </p:blipFill>
        <p:spPr>
          <a:xfrm>
            <a:off x="8528632" y="616086"/>
            <a:ext cx="2442245" cy="21120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67"/>
          <p:cNvSpPr/>
          <p:nvPr/>
        </p:nvSpPr>
        <p:spPr>
          <a:xfrm>
            <a:off x="0" y="15151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0" name="Google Shape;800;p67"/>
          <p:cNvSpPr txBox="1">
            <a:spLocks noGrp="1"/>
          </p:cNvSpPr>
          <p:nvPr>
            <p:ph type="title"/>
          </p:nvPr>
        </p:nvSpPr>
        <p:spPr>
          <a:xfrm>
            <a:off x="532015" y="3930305"/>
            <a:ext cx="3861960" cy="243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Freze Malafası</a:t>
            </a:r>
            <a:endParaRPr sz="3600"/>
          </a:p>
        </p:txBody>
      </p:sp>
      <p:sp>
        <p:nvSpPr>
          <p:cNvPr id="801" name="Google Shape;801;p67"/>
          <p:cNvSpPr/>
          <p:nvPr/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2" name="Google Shape;802;p67"/>
          <p:cNvSpPr/>
          <p:nvPr/>
        </p:nvSpPr>
        <p:spPr>
          <a:xfrm>
            <a:off x="480127" y="0"/>
            <a:ext cx="11231745" cy="355784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3" name="Google Shape;803;p67"/>
          <p:cNvSpPr/>
          <p:nvPr/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4" name="Google Shape;804;p67"/>
          <p:cNvSpPr/>
          <p:nvPr/>
        </p:nvSpPr>
        <p:spPr>
          <a:xfrm>
            <a:off x="4889530" y="4135106"/>
            <a:ext cx="6860103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Freze malafası, freze için takım tutucudur.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Dönen frezeleri rijit bir şekilde tutarlar.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Mil üzerine monte edilirler.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Milin dönme hareketini ve torkunu kesici takıma iletirler.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05" name="Google Shape;805;p67" descr="Side Mill Arbor"/>
          <p:cNvPicPr preferRelativeResize="0"/>
          <p:nvPr/>
        </p:nvPicPr>
        <p:blipFill rotWithShape="1">
          <a:blip r:embed="rId3">
            <a:alphaModFix/>
          </a:blip>
          <a:srcRect l="12612" t="25059" r="13209" b="25338"/>
          <a:stretch/>
        </p:blipFill>
        <p:spPr>
          <a:xfrm>
            <a:off x="824753" y="432924"/>
            <a:ext cx="6123888" cy="1795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06" name="Google Shape;806;p67" descr="Face Mill A Typ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01506" y="385326"/>
            <a:ext cx="3017506" cy="28163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68"/>
          <p:cNvSpPr/>
          <p:nvPr/>
        </p:nvSpPr>
        <p:spPr>
          <a:xfrm>
            <a:off x="-532014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2" name="Google Shape;812;p68"/>
          <p:cNvSpPr txBox="1">
            <a:spLocks noGrp="1"/>
          </p:cNvSpPr>
          <p:nvPr>
            <p:ph type="title"/>
          </p:nvPr>
        </p:nvSpPr>
        <p:spPr>
          <a:xfrm>
            <a:off x="532015" y="3930305"/>
            <a:ext cx="3861960" cy="243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b="1"/>
              <a:t>Hassas Kilitleme Somunu</a:t>
            </a:r>
            <a:endParaRPr b="1"/>
          </a:p>
        </p:txBody>
      </p:sp>
      <p:sp>
        <p:nvSpPr>
          <p:cNvPr id="813" name="Google Shape;813;p68"/>
          <p:cNvSpPr/>
          <p:nvPr/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4" name="Google Shape;814;p68"/>
          <p:cNvSpPr/>
          <p:nvPr/>
        </p:nvSpPr>
        <p:spPr>
          <a:xfrm>
            <a:off x="480127" y="0"/>
            <a:ext cx="11231745" cy="355784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5" name="Google Shape;815;p68"/>
          <p:cNvSpPr/>
          <p:nvPr/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6" name="Google Shape;816;p68"/>
          <p:cNvSpPr/>
          <p:nvPr/>
        </p:nvSpPr>
        <p:spPr>
          <a:xfrm>
            <a:off x="4775990" y="4364116"/>
            <a:ext cx="6860103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Kilitleme somunları, dönen parçaları ve ters dönen milleri sabitlemek için kullanılır.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Güvenli bir bağlantı sağlar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Tırnaklı anahtar kullanarak hızlı bir şekilde bağlanır.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17" name="Google Shape;817;p68" descr="Clamping Nuts &amp; Wrench Series"/>
          <p:cNvPicPr preferRelativeResize="0"/>
          <p:nvPr/>
        </p:nvPicPr>
        <p:blipFill rotWithShape="1">
          <a:blip r:embed="rId3">
            <a:alphaModFix/>
          </a:blip>
          <a:srcRect l="44651" t="32838" r="11795" b="28446"/>
          <a:stretch/>
        </p:blipFill>
        <p:spPr>
          <a:xfrm>
            <a:off x="3460375" y="611793"/>
            <a:ext cx="4180129" cy="1629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818" name="Google Shape;818;p68" descr="Clamping Nuts"/>
          <p:cNvPicPr preferRelativeResize="0"/>
          <p:nvPr/>
        </p:nvPicPr>
        <p:blipFill rotWithShape="1">
          <a:blip r:embed="rId4">
            <a:alphaModFix/>
          </a:blip>
          <a:srcRect l="22034" t="6647" r="23373" b="2122"/>
          <a:stretch/>
        </p:blipFill>
        <p:spPr>
          <a:xfrm>
            <a:off x="8265458" y="268941"/>
            <a:ext cx="2635623" cy="2930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" name="Google Shape;819;p68" descr="ER25 Clamping Nuts, Metal Collet Nut Chuck Holder Lathe Machine Tools  Dynamic Balancing Nut Extras Swapping Precision Collets (M32×1.5-White) for  Industrial Machine - - Amazon.co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2976" y="561485"/>
            <a:ext cx="2114550" cy="2162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69"/>
          <p:cNvSpPr/>
          <p:nvPr/>
        </p:nvSpPr>
        <p:spPr>
          <a:xfrm>
            <a:off x="0" y="15151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5" name="Google Shape;825;p69"/>
          <p:cNvSpPr txBox="1">
            <a:spLocks noGrp="1"/>
          </p:cNvSpPr>
          <p:nvPr>
            <p:ph type="title"/>
          </p:nvPr>
        </p:nvSpPr>
        <p:spPr>
          <a:xfrm>
            <a:off x="532015" y="3930305"/>
            <a:ext cx="3861960" cy="243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b="1"/>
              <a:t>Çektirme Civatası</a:t>
            </a:r>
            <a:endParaRPr b="1"/>
          </a:p>
        </p:txBody>
      </p:sp>
      <p:sp>
        <p:nvSpPr>
          <p:cNvPr id="826" name="Google Shape;826;p69"/>
          <p:cNvSpPr/>
          <p:nvPr/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7" name="Google Shape;827;p69"/>
          <p:cNvSpPr/>
          <p:nvPr/>
        </p:nvSpPr>
        <p:spPr>
          <a:xfrm>
            <a:off x="480127" y="0"/>
            <a:ext cx="11231745" cy="355784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8" name="Google Shape;828;p69"/>
          <p:cNvSpPr/>
          <p:nvPr/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9" name="Google Shape;829;p69"/>
          <p:cNvSpPr/>
          <p:nvPr/>
        </p:nvSpPr>
        <p:spPr>
          <a:xfrm>
            <a:off x="4775990" y="4364116"/>
            <a:ext cx="6860103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Çektirme cıvataları, makine iş mili ile takım tutucu arasındaki bağlantıyı sağlar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Frezeleme işleminde kullanılırlar.</a:t>
            </a:r>
            <a:endParaRPr/>
          </a:p>
        </p:txBody>
      </p:sp>
      <p:pic>
        <p:nvPicPr>
          <p:cNvPr id="830" name="Google Shape;830;p69" descr="Pull Stud at Rs 400/1 nos | पुल स्टड - Krishna Tools, Faridabad | ID:  95132078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68448" y="865848"/>
            <a:ext cx="3028950" cy="151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1" name="Google Shape;831;p69" descr="Pullstud Bolts | BIG KAISER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13835" y="591028"/>
            <a:ext cx="2114550" cy="216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2" name="Google Shape;832;p69" descr="EMCO F1CNC BT30 Pull stud|Autodesk Online Gallery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8276" y="498275"/>
            <a:ext cx="2936547" cy="28975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70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8" name="Google Shape;838;p70"/>
          <p:cNvSpPr txBox="1">
            <a:spLocks noGrp="1"/>
          </p:cNvSpPr>
          <p:nvPr>
            <p:ph type="title"/>
          </p:nvPr>
        </p:nvSpPr>
        <p:spPr>
          <a:xfrm>
            <a:off x="532015" y="3930305"/>
            <a:ext cx="3861960" cy="243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 b="1"/>
              <a:t>Fren Diski</a:t>
            </a:r>
            <a:endParaRPr sz="3600" b="1"/>
          </a:p>
        </p:txBody>
      </p:sp>
      <p:sp>
        <p:nvSpPr>
          <p:cNvPr id="839" name="Google Shape;839;p70"/>
          <p:cNvSpPr/>
          <p:nvPr/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0" name="Google Shape;840;p70"/>
          <p:cNvSpPr/>
          <p:nvPr/>
        </p:nvSpPr>
        <p:spPr>
          <a:xfrm>
            <a:off x="517889" y="0"/>
            <a:ext cx="11231745" cy="355784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1" name="Google Shape;841;p70"/>
          <p:cNvSpPr/>
          <p:nvPr/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42" name="Google Shape;842;p70" descr="FİAT 55 46-60 56 FREN DİSKİ KOMPLE (3 BALATA 1 SAÇ) ( 5129475 ) Traktör  Yedek Parçaları"/>
          <p:cNvPicPr preferRelativeResize="0"/>
          <p:nvPr/>
        </p:nvPicPr>
        <p:blipFill rotWithShape="1">
          <a:blip r:embed="rId3">
            <a:alphaModFix/>
          </a:blip>
          <a:srcRect l="7224" t="6662" r="10095" b="6575"/>
          <a:stretch/>
        </p:blipFill>
        <p:spPr>
          <a:xfrm>
            <a:off x="531213" y="653142"/>
            <a:ext cx="3056709" cy="2344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843" name="Google Shape;843;p70" descr="Fren Disk Ayırması Hema 3855-5875 Döküm | Sayar Otomotiv Oto - Traktör  Yedek Parça Ticareti"/>
          <p:cNvPicPr preferRelativeResize="0"/>
          <p:nvPr/>
        </p:nvPicPr>
        <p:blipFill rotWithShape="1">
          <a:blip r:embed="rId4">
            <a:alphaModFix/>
          </a:blip>
          <a:srcRect l="11723" r="12200"/>
          <a:stretch/>
        </p:blipFill>
        <p:spPr>
          <a:xfrm>
            <a:off x="9692641" y="542611"/>
            <a:ext cx="1881051" cy="2472626"/>
          </a:xfrm>
          <a:prstGeom prst="rect">
            <a:avLst/>
          </a:prstGeom>
          <a:noFill/>
          <a:ln>
            <a:noFill/>
          </a:ln>
        </p:spPr>
      </p:pic>
      <p:sp>
        <p:nvSpPr>
          <p:cNvPr id="844" name="Google Shape;844;p70"/>
          <p:cNvSpPr/>
          <p:nvPr/>
        </p:nvSpPr>
        <p:spPr>
          <a:xfrm>
            <a:off x="4935971" y="4364096"/>
            <a:ext cx="6813663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Fren diski bir fren türüdür. 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Fren diski araçların fren sisteminde bulunur. Kontrollü yavaşlama sağlar. 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Motorlu taşıtlarda en yaygın fren, hidrolik tahrikli fren diskidir.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45" name="Google Shape;845;p7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07740" y="235194"/>
            <a:ext cx="3456478" cy="31176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p71"/>
          <p:cNvSpPr/>
          <p:nvPr/>
        </p:nvSpPr>
        <p:spPr>
          <a:xfrm>
            <a:off x="1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1" name="Google Shape;851;p71"/>
          <p:cNvSpPr txBox="1">
            <a:spLocks noGrp="1"/>
          </p:cNvSpPr>
          <p:nvPr>
            <p:ph type="title"/>
          </p:nvPr>
        </p:nvSpPr>
        <p:spPr>
          <a:xfrm>
            <a:off x="532015" y="3930305"/>
            <a:ext cx="3861960" cy="243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Flanş</a:t>
            </a:r>
            <a:endParaRPr sz="3600"/>
          </a:p>
        </p:txBody>
      </p:sp>
      <p:sp>
        <p:nvSpPr>
          <p:cNvPr id="852" name="Google Shape;852;p71"/>
          <p:cNvSpPr/>
          <p:nvPr/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3" name="Google Shape;853;p71"/>
          <p:cNvSpPr/>
          <p:nvPr/>
        </p:nvSpPr>
        <p:spPr>
          <a:xfrm>
            <a:off x="480127" y="0"/>
            <a:ext cx="11231745" cy="355784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4" name="Google Shape;854;p71"/>
          <p:cNvSpPr/>
          <p:nvPr/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5" name="Google Shape;855;p71"/>
          <p:cNvSpPr/>
          <p:nvPr/>
        </p:nvSpPr>
        <p:spPr>
          <a:xfrm>
            <a:off x="4889530" y="4135106"/>
            <a:ext cx="6860103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Valfleri, pompaları ve diğer ekipmanları bağlamak için kullanılır.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İki makine veya tesisat elemanının sızdırmaz şekilde birleştirilmesine yarar.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56" name="Google Shape;856;p71" descr="Epaş PN6 Düz Flanş DN32 Fiyatı, Taksit Seçenekleri ile Satın A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8834" y="111531"/>
            <a:ext cx="3446317" cy="3446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857" name="Google Shape;857;p71" descr="DİŞLİ FLANŞ GALVANİZ PN10-PN16 - 74,68 T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53020" y="490451"/>
            <a:ext cx="3638203" cy="2728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58" name="Google Shape;858;p71" descr="Flanş nedir?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86848" y="0"/>
            <a:ext cx="3446317" cy="34463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72"/>
          <p:cNvSpPr/>
          <p:nvPr/>
        </p:nvSpPr>
        <p:spPr>
          <a:xfrm>
            <a:off x="1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4" name="Google Shape;864;p72"/>
          <p:cNvSpPr txBox="1">
            <a:spLocks noGrp="1"/>
          </p:cNvSpPr>
          <p:nvPr>
            <p:ph type="title"/>
          </p:nvPr>
        </p:nvSpPr>
        <p:spPr>
          <a:xfrm>
            <a:off x="532015" y="3930305"/>
            <a:ext cx="3861960" cy="243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Kaplin</a:t>
            </a:r>
            <a:endParaRPr sz="3600"/>
          </a:p>
        </p:txBody>
      </p:sp>
      <p:sp>
        <p:nvSpPr>
          <p:cNvPr id="865" name="Google Shape;865;p72"/>
          <p:cNvSpPr/>
          <p:nvPr/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6" name="Google Shape;866;p72"/>
          <p:cNvSpPr/>
          <p:nvPr/>
        </p:nvSpPr>
        <p:spPr>
          <a:xfrm>
            <a:off x="517889" y="0"/>
            <a:ext cx="11231745" cy="355784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7" name="Google Shape;867;p72"/>
          <p:cNvSpPr/>
          <p:nvPr/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8" name="Google Shape;868;p72"/>
          <p:cNvSpPr/>
          <p:nvPr/>
        </p:nvSpPr>
        <p:spPr>
          <a:xfrm>
            <a:off x="4889530" y="4135106"/>
            <a:ext cx="6860103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Kaplin, güç aktarımı sağlar. En temel makine aksamlarından biridir. 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Makinelerde güvenli güç aktarımında kilit bir öneme sahiptir.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Kaplin, motor aldığı döner hareketi şafta iletir.</a:t>
            </a:r>
            <a:endParaRPr/>
          </a:p>
        </p:txBody>
      </p:sp>
      <p:pic>
        <p:nvPicPr>
          <p:cNvPr id="869" name="Google Shape;869;p72" descr="3D Yazıcı Kaplin 5mmx5mm Uygun Fiyatıyla Satın Al - Direnc.net®"/>
          <p:cNvPicPr preferRelativeResize="0"/>
          <p:nvPr/>
        </p:nvPicPr>
        <p:blipFill rotWithShape="1">
          <a:blip r:embed="rId3">
            <a:alphaModFix/>
          </a:blip>
          <a:srcRect l="5176" t="18865" r="9529" b="18743"/>
          <a:stretch/>
        </p:blipFill>
        <p:spPr>
          <a:xfrm>
            <a:off x="532015" y="0"/>
            <a:ext cx="1870241" cy="1368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0" name="Google Shape;870;p72" descr="GS14 Servo Kaplin - Egflex - Boşluksuz Servo Kaplin"/>
          <p:cNvPicPr preferRelativeResize="0"/>
          <p:nvPr/>
        </p:nvPicPr>
        <p:blipFill rotWithShape="1">
          <a:blip r:embed="rId4">
            <a:alphaModFix/>
          </a:blip>
          <a:srcRect l="12860" t="19269" r="10581" b="17999"/>
          <a:stretch/>
        </p:blipFill>
        <p:spPr>
          <a:xfrm>
            <a:off x="9775371" y="1958407"/>
            <a:ext cx="1789882" cy="1466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871" name="Google Shape;871;p72" descr="https://www.kenaryazari.com/wp-content/uploads/2019/02/kaplin-nedir-ve-kaplin-cesitleri-nelerdir.jpg"/>
          <p:cNvPicPr preferRelativeResize="0"/>
          <p:nvPr/>
        </p:nvPicPr>
        <p:blipFill rotWithShape="1">
          <a:blip r:embed="rId5">
            <a:alphaModFix/>
          </a:blip>
          <a:srcRect l="3518" t="4996" r="6747" b="5596"/>
          <a:stretch/>
        </p:blipFill>
        <p:spPr>
          <a:xfrm>
            <a:off x="8795394" y="202191"/>
            <a:ext cx="2769860" cy="1623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2" name="Google Shape;872;p72" descr="https://encrypted-tbn0.gstatic.com/images?q=tbn:ANd9GcRO10Zz39Qd1c4-I9yJmkm96J7Hnm4_KiLzPbbCM74u_1gAhUAaESlTE1BcsW8LJnfMkfw&amp;usqp=CAU"/>
          <p:cNvPicPr preferRelativeResize="0"/>
          <p:nvPr/>
        </p:nvPicPr>
        <p:blipFill rotWithShape="1">
          <a:blip r:embed="rId6">
            <a:alphaModFix/>
          </a:blip>
          <a:srcRect l="3012" r="4428"/>
          <a:stretch/>
        </p:blipFill>
        <p:spPr>
          <a:xfrm rot="5400000">
            <a:off x="586694" y="1780545"/>
            <a:ext cx="1734624" cy="1654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3" name="Google Shape;873;p72" descr="https://www.hktm.com.tr/uploads/urun/134--ktr_yeniurundetay_2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596755" y="947057"/>
            <a:ext cx="4483621" cy="25220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73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9" name="Google Shape;879;p73"/>
          <p:cNvSpPr txBox="1">
            <a:spLocks noGrp="1"/>
          </p:cNvSpPr>
          <p:nvPr>
            <p:ph type="title"/>
          </p:nvPr>
        </p:nvSpPr>
        <p:spPr>
          <a:xfrm>
            <a:off x="532015" y="3930305"/>
            <a:ext cx="3861960" cy="243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 b="1"/>
              <a:t>Punta</a:t>
            </a:r>
            <a:endParaRPr sz="3600" b="1"/>
          </a:p>
        </p:txBody>
      </p:sp>
      <p:sp>
        <p:nvSpPr>
          <p:cNvPr id="880" name="Google Shape;880;p73"/>
          <p:cNvSpPr/>
          <p:nvPr/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1" name="Google Shape;881;p73"/>
          <p:cNvSpPr/>
          <p:nvPr/>
        </p:nvSpPr>
        <p:spPr>
          <a:xfrm>
            <a:off x="517889" y="0"/>
            <a:ext cx="11231745" cy="355784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2" name="Google Shape;882;p73"/>
          <p:cNvSpPr/>
          <p:nvPr/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83" name="Google Shape;883;p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83710" y="33139"/>
            <a:ext cx="2519170" cy="1889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884" name="Google Shape;884;p7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83709" y="2148988"/>
            <a:ext cx="2519171" cy="866595"/>
          </a:xfrm>
          <a:prstGeom prst="rect">
            <a:avLst/>
          </a:prstGeom>
          <a:noFill/>
          <a:ln>
            <a:noFill/>
          </a:ln>
        </p:spPr>
      </p:pic>
      <p:sp>
        <p:nvSpPr>
          <p:cNvPr id="885" name="Google Shape;885;p73"/>
          <p:cNvSpPr/>
          <p:nvPr/>
        </p:nvSpPr>
        <p:spPr>
          <a:xfrm>
            <a:off x="4925990" y="3810118"/>
            <a:ext cx="6579076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Torna tezgahında iş parçasını sabit tutan bir makine elemanıdır. 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Tornaya konan parça ayna ve punta arasına yerleştirilir. 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Punta, parçaları sabitlediği için uzun iş parçalarının esnemesini önler.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86" name="Google Shape;886;p73" descr="Punta nedir ne demektir? Anlamı - Laf Sözlük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9120" y="765364"/>
            <a:ext cx="3017173" cy="2149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7" name="Google Shape;887;p73" descr="VOUGA | BV 20 L-1 | Masaüstü Torna Tezgahı | Makina Marketiniz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82987" y="159674"/>
            <a:ext cx="3810000" cy="323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p74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3" name="Google Shape;893;p74"/>
          <p:cNvSpPr txBox="1">
            <a:spLocks noGrp="1"/>
          </p:cNvSpPr>
          <p:nvPr>
            <p:ph type="title"/>
          </p:nvPr>
        </p:nvSpPr>
        <p:spPr>
          <a:xfrm>
            <a:off x="532015" y="3930305"/>
            <a:ext cx="3861960" cy="243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Pens</a:t>
            </a:r>
            <a:endParaRPr sz="3600"/>
          </a:p>
        </p:txBody>
      </p:sp>
      <p:sp>
        <p:nvSpPr>
          <p:cNvPr id="894" name="Google Shape;894;p74"/>
          <p:cNvSpPr/>
          <p:nvPr/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5" name="Google Shape;895;p74"/>
          <p:cNvSpPr/>
          <p:nvPr/>
        </p:nvSpPr>
        <p:spPr>
          <a:xfrm>
            <a:off x="517889" y="0"/>
            <a:ext cx="11231745" cy="355784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6" name="Google Shape;896;p74"/>
          <p:cNvSpPr/>
          <p:nvPr/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97" name="Google Shape;897;p74" descr="tuzluk içeren bir resim&#10;&#10;Açıklama otomatik olarak oluşturuldu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755486" y="230190"/>
            <a:ext cx="3278811" cy="3278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8" name="Google Shape;898;p7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06506" y="316287"/>
            <a:ext cx="3106615" cy="3106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9" name="Google Shape;899;p7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52560" y="144093"/>
            <a:ext cx="3278811" cy="3278811"/>
          </a:xfrm>
          <a:prstGeom prst="rect">
            <a:avLst/>
          </a:prstGeom>
          <a:noFill/>
          <a:ln>
            <a:noFill/>
          </a:ln>
        </p:spPr>
      </p:pic>
      <p:sp>
        <p:nvSpPr>
          <p:cNvPr id="900" name="Google Shape;900;p74"/>
          <p:cNvSpPr/>
          <p:nvPr/>
        </p:nvSpPr>
        <p:spPr>
          <a:xfrm>
            <a:off x="4875867" y="4179430"/>
            <a:ext cx="7018469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Pensler, silindirik kesici takımların bağlamak için kullanılırlar.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Matkap, freze ve klavuz gibi kesici takımları tutturmak için kullanılırlar.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Pens tutucusu ile birlikte kullanılırlar.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p75"/>
          <p:cNvSpPr/>
          <p:nvPr/>
        </p:nvSpPr>
        <p:spPr>
          <a:xfrm>
            <a:off x="1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6" name="Google Shape;906;p75"/>
          <p:cNvSpPr txBox="1">
            <a:spLocks noGrp="1"/>
          </p:cNvSpPr>
          <p:nvPr>
            <p:ph type="title"/>
          </p:nvPr>
        </p:nvSpPr>
        <p:spPr>
          <a:xfrm>
            <a:off x="532015" y="3930305"/>
            <a:ext cx="3861960" cy="243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Kılavuz</a:t>
            </a:r>
            <a:endParaRPr sz="3600"/>
          </a:p>
        </p:txBody>
      </p:sp>
      <p:sp>
        <p:nvSpPr>
          <p:cNvPr id="907" name="Google Shape;907;p75"/>
          <p:cNvSpPr/>
          <p:nvPr/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8" name="Google Shape;908;p75"/>
          <p:cNvSpPr/>
          <p:nvPr/>
        </p:nvSpPr>
        <p:spPr>
          <a:xfrm>
            <a:off x="480127" y="0"/>
            <a:ext cx="11231745" cy="355784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9" name="Google Shape;909;p75"/>
          <p:cNvSpPr/>
          <p:nvPr/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0" name="Google Shape;910;p75"/>
          <p:cNvSpPr/>
          <p:nvPr/>
        </p:nvSpPr>
        <p:spPr>
          <a:xfrm>
            <a:off x="4889530" y="4135106"/>
            <a:ext cx="6860103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Kılavuzlar, vida dişleri oluşturmak için kullanılan aletlerdir.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Kılavuz deliğin içinde diş açmak için kullanılır. 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1, 2 ve 3 olarak numaralandırılırlar ve bu sırayla kullanılırlar.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1" name="Google Shape;911;p75" descr="Gfb Takım Klavuz Fiyatı, Taksit Seçenekleri ile Satın A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7012" y="-14027"/>
            <a:ext cx="3571875" cy="357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2" name="Google Shape;912;p75" descr="MTE M5 3LÜ DİN352 HSS EL KILAVUZ TAKIMI"/>
          <p:cNvPicPr preferRelativeResize="0"/>
          <p:nvPr/>
        </p:nvPicPr>
        <p:blipFill rotWithShape="1">
          <a:blip r:embed="rId4">
            <a:alphaModFix/>
          </a:blip>
          <a:srcRect l="12142" t="20811" r="11056" b="21863"/>
          <a:stretch/>
        </p:blipFill>
        <p:spPr>
          <a:xfrm>
            <a:off x="4393975" y="202018"/>
            <a:ext cx="3740970" cy="2792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3" name="Google Shape;913;p75" descr="Klavuz Seti Fiyat ve Modelleri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34944" y="83246"/>
            <a:ext cx="3412013" cy="34120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1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31"/>
          <p:cNvSpPr txBox="1">
            <a:spLocks noGrp="1"/>
          </p:cNvSpPr>
          <p:nvPr>
            <p:ph type="title"/>
          </p:nvPr>
        </p:nvSpPr>
        <p:spPr>
          <a:xfrm>
            <a:off x="532015" y="3930305"/>
            <a:ext cx="3861960" cy="243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Masuralı Rulman</a:t>
            </a:r>
            <a:endParaRPr sz="3600"/>
          </a:p>
        </p:txBody>
      </p:sp>
      <p:sp>
        <p:nvSpPr>
          <p:cNvPr id="186" name="Google Shape;186;p31"/>
          <p:cNvSpPr/>
          <p:nvPr/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31"/>
          <p:cNvSpPr/>
          <p:nvPr/>
        </p:nvSpPr>
        <p:spPr>
          <a:xfrm>
            <a:off x="517889" y="0"/>
            <a:ext cx="11231745" cy="355784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31"/>
          <p:cNvSpPr/>
          <p:nvPr/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31"/>
          <p:cNvSpPr/>
          <p:nvPr/>
        </p:nvSpPr>
        <p:spPr>
          <a:xfrm>
            <a:off x="4832289" y="4281693"/>
            <a:ext cx="669078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 rulmanlar aşırı yükler ve darbelere karşı çalışan sistemlerde kullanılırlar.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Dönen makine elemanları arasında yükleri aktarırlar.  Bu rulmanlar yüksek dönme hızları sağlarlar. 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0" name="Google Shape;190;p31" descr="http://rulsan.com.tr/wp-content/uploads/2016/04/rls-f%C4%B1%C3%A7%C4%B1-mansural%C4%B1-rulman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9524" y="8291"/>
            <a:ext cx="2264488" cy="2460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31" descr="https://www.alacam.com.tr/images/kategoriler/tek_sira_silindirik_makarali_c29f9.jpg.thumb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50152" y="1279811"/>
            <a:ext cx="1719228" cy="2177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31" descr="https://encrypted-tbn0.gstatic.com/images?q=tbn:ANd9GcS4r99AeFhAMbxBROlflvsLgaDRD_rvvaCuVQ6jQYGg-VADLFEmwMVb2B8pN9av1_X77gI&amp;usqp=CAU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67765" y="8291"/>
            <a:ext cx="1952625" cy="234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31" descr="https://encrypted-tbn0.gstatic.com/images?q=tbn:ANd9GcTdGb1ahAtyk0E_VMXrutK7NyPb4JJ4-tIUJFZQmTVYGoe0Lla6LrF8nVX2kiGlE557enM&amp;usqp=CAU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849930" y="911731"/>
            <a:ext cx="2469700" cy="246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p76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9" name="Google Shape;919;p76"/>
          <p:cNvSpPr txBox="1">
            <a:spLocks noGrp="1"/>
          </p:cNvSpPr>
          <p:nvPr>
            <p:ph type="title"/>
          </p:nvPr>
        </p:nvSpPr>
        <p:spPr>
          <a:xfrm>
            <a:off x="532015" y="3930305"/>
            <a:ext cx="3861960" cy="243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Pafta</a:t>
            </a:r>
            <a:endParaRPr sz="3600"/>
          </a:p>
        </p:txBody>
      </p:sp>
      <p:sp>
        <p:nvSpPr>
          <p:cNvPr id="920" name="Google Shape;920;p76"/>
          <p:cNvSpPr/>
          <p:nvPr/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1" name="Google Shape;921;p76"/>
          <p:cNvSpPr/>
          <p:nvPr/>
        </p:nvSpPr>
        <p:spPr>
          <a:xfrm>
            <a:off x="480127" y="0"/>
            <a:ext cx="11231745" cy="355784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2" name="Google Shape;922;p76"/>
          <p:cNvSpPr/>
          <p:nvPr/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3" name="Google Shape;923;p76"/>
          <p:cNvSpPr/>
          <p:nvPr/>
        </p:nvSpPr>
        <p:spPr>
          <a:xfrm>
            <a:off x="4851769" y="4395536"/>
            <a:ext cx="6860103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Pafta vida dişi açar. 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Pafta silindirik parçaların dış yüzeyine vida dişi oluşturmak için kullanılır.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24" name="Google Shape;924;p76" descr="Gfb Hss Metrik Pafta M4X07 mm Fiyatı - Taksit Seçenekler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0126" y="20624"/>
            <a:ext cx="3571875" cy="357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5" name="Google Shape;925;p76" descr="MTE HSS DIN 223 Metrik Normal Vidalı Pafta Lokması M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10792" y="137984"/>
            <a:ext cx="3475139" cy="3475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26" name="Google Shape;926;p76" descr="GFB M-4x0,7 HSS PAFTA | Pafta | Delici | Özsoy Hırdavat - Denizli Hırdava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44722" y="41355"/>
            <a:ext cx="3475138" cy="3475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77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2" name="Google Shape;932;p77"/>
          <p:cNvSpPr txBox="1">
            <a:spLocks noGrp="1"/>
          </p:cNvSpPr>
          <p:nvPr>
            <p:ph type="title"/>
          </p:nvPr>
        </p:nvSpPr>
        <p:spPr>
          <a:xfrm>
            <a:off x="532015" y="3930305"/>
            <a:ext cx="3861960" cy="243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 b="1"/>
              <a:t>Kama</a:t>
            </a:r>
            <a:endParaRPr sz="3600" b="1"/>
          </a:p>
        </p:txBody>
      </p:sp>
      <p:sp>
        <p:nvSpPr>
          <p:cNvPr id="933" name="Google Shape;933;p77"/>
          <p:cNvSpPr/>
          <p:nvPr/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4" name="Google Shape;934;p77"/>
          <p:cNvSpPr/>
          <p:nvPr/>
        </p:nvSpPr>
        <p:spPr>
          <a:xfrm>
            <a:off x="517889" y="0"/>
            <a:ext cx="11231745" cy="355784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5" name="Google Shape;935;p77"/>
          <p:cNvSpPr/>
          <p:nvPr/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36" name="Google Shape;936;p77" descr="Kama Çeşitleri | Belde Makina Değirmen Malzemeleri-Fabrika  Ekipmanları-Hırdavat Çoru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93895" y="231354"/>
            <a:ext cx="4662844" cy="3120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937" name="Google Shape;937;p7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9800" y="716771"/>
            <a:ext cx="5959632" cy="3213525"/>
          </a:xfrm>
          <a:prstGeom prst="rect">
            <a:avLst/>
          </a:prstGeom>
          <a:noFill/>
          <a:ln>
            <a:noFill/>
          </a:ln>
        </p:spPr>
      </p:pic>
      <p:sp>
        <p:nvSpPr>
          <p:cNvPr id="938" name="Google Shape;938;p77"/>
          <p:cNvSpPr/>
          <p:nvPr/>
        </p:nvSpPr>
        <p:spPr>
          <a:xfrm>
            <a:off x="4925990" y="4195776"/>
            <a:ext cx="6915264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Çoğu makine, birlikte çalışan dişliler ve kasnaklar gibi bir dizi elemandan oluşur.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Kama, dişli, kasnak gibi makine parçalarının sökülebilir şekilde miller üzerine montajını sağlar. Kama ayrıca mil üzerindeki hareketin iletilmesini sağlar.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78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4" name="Google Shape;944;p78"/>
          <p:cNvSpPr txBox="1">
            <a:spLocks noGrp="1"/>
          </p:cNvSpPr>
          <p:nvPr>
            <p:ph type="title"/>
          </p:nvPr>
        </p:nvSpPr>
        <p:spPr>
          <a:xfrm>
            <a:off x="532015" y="3930305"/>
            <a:ext cx="3861960" cy="243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Rot Mili</a:t>
            </a:r>
            <a:endParaRPr sz="3600"/>
          </a:p>
        </p:txBody>
      </p:sp>
      <p:sp>
        <p:nvSpPr>
          <p:cNvPr id="945" name="Google Shape;945;p78"/>
          <p:cNvSpPr/>
          <p:nvPr/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6" name="Google Shape;946;p78"/>
          <p:cNvSpPr/>
          <p:nvPr/>
        </p:nvSpPr>
        <p:spPr>
          <a:xfrm>
            <a:off x="517889" y="0"/>
            <a:ext cx="11231745" cy="355784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7" name="Google Shape;947;p78"/>
          <p:cNvSpPr/>
          <p:nvPr/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48" name="Google Shape;948;p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130241">
            <a:off x="418596" y="943921"/>
            <a:ext cx="4088799" cy="1778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49" name="Google Shape;949;p7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08571" y="371499"/>
            <a:ext cx="2502454" cy="2769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0" name="Google Shape;950;p78" descr="https://st1.myideasoft.com/shop/ar/73/myassets/products/658/1244600805-w124-orta-rot.jpg?revision=160258265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68826" y="371499"/>
            <a:ext cx="3472662" cy="2577204"/>
          </a:xfrm>
          <a:prstGeom prst="rect">
            <a:avLst/>
          </a:prstGeom>
          <a:noFill/>
          <a:ln>
            <a:noFill/>
          </a:ln>
        </p:spPr>
      </p:pic>
      <p:sp>
        <p:nvSpPr>
          <p:cNvPr id="951" name="Google Shape;951;p78"/>
          <p:cNvSpPr/>
          <p:nvPr/>
        </p:nvSpPr>
        <p:spPr>
          <a:xfrm>
            <a:off x="4755486" y="4364096"/>
            <a:ext cx="6096000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Rot mili, direksiyon ile ön tekerlekler arasındaki bağlantı sağlar.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Rot mili direksiyon kutusundan aldığı hareketi tekerleklere iletilmesine yardım eder.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79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7" name="Google Shape;957;p79"/>
          <p:cNvSpPr txBox="1">
            <a:spLocks noGrp="1"/>
          </p:cNvSpPr>
          <p:nvPr>
            <p:ph type="title"/>
          </p:nvPr>
        </p:nvSpPr>
        <p:spPr>
          <a:xfrm>
            <a:off x="532015" y="3930305"/>
            <a:ext cx="3861960" cy="243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Üniversal mafsal</a:t>
            </a:r>
            <a:endParaRPr sz="3600"/>
          </a:p>
        </p:txBody>
      </p:sp>
      <p:sp>
        <p:nvSpPr>
          <p:cNvPr id="958" name="Google Shape;958;p79"/>
          <p:cNvSpPr/>
          <p:nvPr/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9" name="Google Shape;959;p79"/>
          <p:cNvSpPr/>
          <p:nvPr/>
        </p:nvSpPr>
        <p:spPr>
          <a:xfrm>
            <a:off x="517889" y="0"/>
            <a:ext cx="11231745" cy="355784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0" name="Google Shape;960;p79"/>
          <p:cNvSpPr/>
          <p:nvPr/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1" name="Google Shape;961;p79"/>
          <p:cNvSpPr/>
          <p:nvPr/>
        </p:nvSpPr>
        <p:spPr>
          <a:xfrm>
            <a:off x="4925990" y="4059225"/>
            <a:ext cx="6997786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Üniversal mafsal, iki farklı mili farklı eksenlerde bağlar.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Hareket iletmek için kullanılır.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Taşıtlarda, tarım araçlarında ve inşaat araçlarında kullanılırlar.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62" name="Google Shape;962;p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59683" y="1812697"/>
            <a:ext cx="2636316" cy="1763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3" name="Google Shape;963;p7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0543" y="916916"/>
            <a:ext cx="2729471" cy="1598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4" name="Google Shape;964;p79" descr="Universal Joint Assemblies (Standard Series): 1 1/4'' x 1 1/4'' I.D.,  5/16'' Keyway, 1330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83112" y="49844"/>
            <a:ext cx="1996585" cy="186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5" name="Google Shape;965;p79" descr="Symptoms of Bad U Joints | Suspension.co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79697" y="338069"/>
            <a:ext cx="4777572" cy="26933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p80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1" name="Google Shape;971;p80"/>
          <p:cNvSpPr txBox="1">
            <a:spLocks noGrp="1"/>
          </p:cNvSpPr>
          <p:nvPr>
            <p:ph type="title"/>
          </p:nvPr>
        </p:nvSpPr>
        <p:spPr>
          <a:xfrm>
            <a:off x="604606" y="3142905"/>
            <a:ext cx="3861960" cy="243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Küresel Mafsal</a:t>
            </a:r>
            <a:endParaRPr sz="3600"/>
          </a:p>
        </p:txBody>
      </p:sp>
      <p:sp>
        <p:nvSpPr>
          <p:cNvPr id="972" name="Google Shape;972;p80"/>
          <p:cNvSpPr/>
          <p:nvPr/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3" name="Google Shape;973;p80"/>
          <p:cNvSpPr/>
          <p:nvPr/>
        </p:nvSpPr>
        <p:spPr>
          <a:xfrm>
            <a:off x="517889" y="0"/>
            <a:ext cx="11231745" cy="355784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4" name="Google Shape;974;p80"/>
          <p:cNvSpPr/>
          <p:nvPr/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75" name="Google Shape;975;p80" descr="madeni eşyalar, dişli içeren bir resim&#10;&#10;Açıklama otomatik olarak oluşturuldu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b="5149"/>
          <a:stretch/>
        </p:blipFill>
        <p:spPr>
          <a:xfrm>
            <a:off x="4855209" y="738072"/>
            <a:ext cx="2329362" cy="2209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76" name="Google Shape;976;p80" descr="alet içeren bir resim&#10;&#10;Açıklama otomatik olarak oluşturuldu"/>
          <p:cNvPicPr preferRelativeResize="0"/>
          <p:nvPr/>
        </p:nvPicPr>
        <p:blipFill rotWithShape="1">
          <a:blip r:embed="rId4">
            <a:alphaModFix/>
          </a:blip>
          <a:srcRect l="11884" t="20982" r="8212" b="27136"/>
          <a:stretch/>
        </p:blipFill>
        <p:spPr>
          <a:xfrm>
            <a:off x="1006843" y="889129"/>
            <a:ext cx="2937470" cy="1907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7" name="Google Shape;977;p8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40100" y="648189"/>
            <a:ext cx="2389162" cy="2389160"/>
          </a:xfrm>
          <a:prstGeom prst="rect">
            <a:avLst/>
          </a:prstGeom>
          <a:noFill/>
          <a:ln>
            <a:noFill/>
          </a:ln>
        </p:spPr>
      </p:pic>
      <p:sp>
        <p:nvSpPr>
          <p:cNvPr id="978" name="Google Shape;978;p80"/>
          <p:cNvSpPr/>
          <p:nvPr/>
        </p:nvSpPr>
        <p:spPr>
          <a:xfrm>
            <a:off x="4855209" y="3930305"/>
            <a:ext cx="694814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Küresel mafsallar bilyeli yataklardır. Arabanın sağa – sola dönüşünü kontrol ederler.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p81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4" name="Google Shape;984;p81"/>
          <p:cNvSpPr txBox="1">
            <a:spLocks noGrp="1"/>
          </p:cNvSpPr>
          <p:nvPr>
            <p:ph type="title"/>
          </p:nvPr>
        </p:nvSpPr>
        <p:spPr>
          <a:xfrm>
            <a:off x="532015" y="3930305"/>
            <a:ext cx="3861960" cy="243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 b="1"/>
              <a:t>Karter</a:t>
            </a:r>
            <a:endParaRPr sz="3600" b="1"/>
          </a:p>
        </p:txBody>
      </p:sp>
      <p:sp>
        <p:nvSpPr>
          <p:cNvPr id="985" name="Google Shape;985;p81"/>
          <p:cNvSpPr/>
          <p:nvPr/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6" name="Google Shape;986;p81"/>
          <p:cNvSpPr/>
          <p:nvPr/>
        </p:nvSpPr>
        <p:spPr>
          <a:xfrm>
            <a:off x="517889" y="0"/>
            <a:ext cx="11231745" cy="355784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7" name="Google Shape;987;p81"/>
          <p:cNvSpPr/>
          <p:nvPr/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88" name="Google Shape;988;p81" descr="iç mekan, gümüş içeren bir resim&#10;&#10;Açıklama otomatik olarak oluşturuldu"/>
          <p:cNvPicPr preferRelativeResize="0"/>
          <p:nvPr/>
        </p:nvPicPr>
        <p:blipFill rotWithShape="1">
          <a:blip r:embed="rId3">
            <a:alphaModFix/>
          </a:blip>
          <a:srcRect b="4686"/>
          <a:stretch/>
        </p:blipFill>
        <p:spPr>
          <a:xfrm>
            <a:off x="8808043" y="25842"/>
            <a:ext cx="2866068" cy="1905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89" name="Google Shape;989;p81"/>
          <p:cNvPicPr preferRelativeResize="0"/>
          <p:nvPr/>
        </p:nvPicPr>
        <p:blipFill rotWithShape="1">
          <a:blip r:embed="rId4">
            <a:alphaModFix/>
          </a:blip>
          <a:srcRect t="8570" b="14710"/>
          <a:stretch/>
        </p:blipFill>
        <p:spPr>
          <a:xfrm>
            <a:off x="6033343" y="1361547"/>
            <a:ext cx="2866068" cy="2196300"/>
          </a:xfrm>
          <a:prstGeom prst="rect">
            <a:avLst/>
          </a:prstGeom>
          <a:noFill/>
          <a:ln>
            <a:noFill/>
          </a:ln>
        </p:spPr>
      </p:pic>
      <p:sp>
        <p:nvSpPr>
          <p:cNvPr id="990" name="Google Shape;990;p81"/>
          <p:cNvSpPr/>
          <p:nvPr/>
        </p:nvSpPr>
        <p:spPr>
          <a:xfrm>
            <a:off x="4851011" y="4179430"/>
            <a:ext cx="7245463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Karter bir yağ tankıdır. Makine ve motorlarda motorun veya dişli kutusunun alt kısmında bulunur. 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Pistonlu içten yanmalı motorda karterin içinde krank mili  vardır. Karter, sistemdeki yağı depolar ve soğumasını sağlar.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91" name="Google Shape;991;p81" descr="Karter Nedir Ne İşe Yarar? Karter Delinmesi ve Yağ Kaçağı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3355" y="397080"/>
            <a:ext cx="4132421" cy="27636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p82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7" name="Google Shape;997;p82"/>
          <p:cNvSpPr txBox="1">
            <a:spLocks noGrp="1"/>
          </p:cNvSpPr>
          <p:nvPr>
            <p:ph type="title"/>
          </p:nvPr>
        </p:nvSpPr>
        <p:spPr>
          <a:xfrm>
            <a:off x="532015" y="3930305"/>
            <a:ext cx="3861960" cy="243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Yağlama Nipeli</a:t>
            </a:r>
            <a:endParaRPr sz="3600"/>
          </a:p>
        </p:txBody>
      </p:sp>
      <p:sp>
        <p:nvSpPr>
          <p:cNvPr id="998" name="Google Shape;998;p82"/>
          <p:cNvSpPr/>
          <p:nvPr/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9" name="Google Shape;999;p82"/>
          <p:cNvSpPr/>
          <p:nvPr/>
        </p:nvSpPr>
        <p:spPr>
          <a:xfrm>
            <a:off x="517889" y="0"/>
            <a:ext cx="11231745" cy="355784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0" name="Google Shape;1000;p82"/>
          <p:cNvSpPr/>
          <p:nvPr/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01" name="Google Shape;1001;p82" descr="25 adet M6 M6 * 1 (diş çapı * Pitch) metrik pirinç bronz düz bakır gres  Zerk nipel gresörlük|grease fitting|copper nipple fittinggrease nipple  fitting - AliExpres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47513" y="1726543"/>
            <a:ext cx="1976652" cy="1736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2" name="Google Shape;1002;p82" descr="Gresörlük Fiyatları"/>
          <p:cNvPicPr preferRelativeResize="0"/>
          <p:nvPr/>
        </p:nvPicPr>
        <p:blipFill rotWithShape="1">
          <a:blip r:embed="rId4">
            <a:alphaModFix/>
          </a:blip>
          <a:srcRect l="15630" t="14313" r="25105" b="14544"/>
          <a:stretch/>
        </p:blipFill>
        <p:spPr>
          <a:xfrm>
            <a:off x="839227" y="254242"/>
            <a:ext cx="1146327" cy="1376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82" descr="Otomatik Yağ 90 Derece Gresörlük Adaptörü Gres Zerk Nipel - Buy 90 Derece  Gresörlük Adaptör,Otomatik Gres,Rulman Gresi Product on Alibaba.co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827050" y="68723"/>
            <a:ext cx="1786203" cy="1786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82" descr="Rulmanların Yağlanması ve Sızdırmazlığının sağlanması | Makine Eğitimi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57515" y="196981"/>
            <a:ext cx="2810118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82" descr="Gresörlük Yağlayıcı Sanayi Yakıt hattı, gres logosu, açı, diğerleri png |  PNGEg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361843" y="1934704"/>
            <a:ext cx="1603687" cy="1460379"/>
          </a:xfrm>
          <a:prstGeom prst="rect">
            <a:avLst/>
          </a:prstGeom>
          <a:noFill/>
          <a:ln>
            <a:noFill/>
          </a:ln>
        </p:spPr>
      </p:pic>
      <p:sp>
        <p:nvSpPr>
          <p:cNvPr id="1006" name="Google Shape;1006;p82"/>
          <p:cNvSpPr/>
          <p:nvPr/>
        </p:nvSpPr>
        <p:spPr>
          <a:xfrm>
            <a:off x="4879337" y="4195229"/>
            <a:ext cx="6733916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Bir makinenin verimli çalışması için iyi bir yağlama yapılması gerekir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Yağlama nipeli, rulman ve burç gibi makine elemanlarını yağlamak için kullanılır.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p83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2" name="Google Shape;1012;p83"/>
          <p:cNvSpPr txBox="1">
            <a:spLocks noGrp="1"/>
          </p:cNvSpPr>
          <p:nvPr>
            <p:ph type="title"/>
          </p:nvPr>
        </p:nvSpPr>
        <p:spPr>
          <a:xfrm>
            <a:off x="532015" y="3930305"/>
            <a:ext cx="3861960" cy="243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Yağ Tapası</a:t>
            </a:r>
            <a:endParaRPr sz="3600"/>
          </a:p>
        </p:txBody>
      </p:sp>
      <p:sp>
        <p:nvSpPr>
          <p:cNvPr id="1013" name="Google Shape;1013;p83"/>
          <p:cNvSpPr/>
          <p:nvPr/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4" name="Google Shape;1014;p83"/>
          <p:cNvSpPr/>
          <p:nvPr/>
        </p:nvSpPr>
        <p:spPr>
          <a:xfrm>
            <a:off x="517889" y="0"/>
            <a:ext cx="11231745" cy="355784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5" name="Google Shape;1015;p83"/>
          <p:cNvSpPr/>
          <p:nvPr/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6" name="Google Shape;1016;p83" descr="madeni eşyalar, vida, dişli içeren bir resim&#10;&#10;Açıklama otomatik olarak oluşturuldu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9602" y="85740"/>
            <a:ext cx="3054723" cy="3054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7" name="Google Shape;1017;p83"/>
          <p:cNvPicPr preferRelativeResize="0"/>
          <p:nvPr/>
        </p:nvPicPr>
        <p:blipFill rotWithShape="1">
          <a:blip r:embed="rId4">
            <a:alphaModFix/>
          </a:blip>
          <a:srcRect l="7318" t="12021" r="5820" b="13371"/>
          <a:stretch/>
        </p:blipFill>
        <p:spPr>
          <a:xfrm>
            <a:off x="7902064" y="417385"/>
            <a:ext cx="3170334" cy="2723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8" name="Google Shape;1018;p83" descr="madeni eşyalar, vida, dişli, ışık içeren bir resim&#10;&#10;Açıklama otomatik olarak oluşturuldu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49970" y="61101"/>
            <a:ext cx="3367581" cy="3367581"/>
          </a:xfrm>
          <a:prstGeom prst="rect">
            <a:avLst/>
          </a:prstGeom>
          <a:noFill/>
          <a:ln>
            <a:noFill/>
          </a:ln>
        </p:spPr>
      </p:pic>
      <p:sp>
        <p:nvSpPr>
          <p:cNvPr id="1019" name="Google Shape;1019;p83"/>
          <p:cNvSpPr/>
          <p:nvPr/>
        </p:nvSpPr>
        <p:spPr>
          <a:xfrm>
            <a:off x="4925990" y="4236490"/>
            <a:ext cx="6096000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Yağ karterinde bulunan yağın dışarı sızmasını önler.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Aynı zaman da yağ karterinde bulunan yağı boşaltmak için kullanılır.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Google Shape;1024;p84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5" name="Google Shape;1025;p84"/>
          <p:cNvSpPr txBox="1">
            <a:spLocks noGrp="1"/>
          </p:cNvSpPr>
          <p:nvPr>
            <p:ph type="title"/>
          </p:nvPr>
        </p:nvSpPr>
        <p:spPr>
          <a:xfrm>
            <a:off x="532015" y="3930305"/>
            <a:ext cx="3861960" cy="243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Mastar</a:t>
            </a:r>
            <a:endParaRPr sz="3600"/>
          </a:p>
        </p:txBody>
      </p:sp>
      <p:sp>
        <p:nvSpPr>
          <p:cNvPr id="1026" name="Google Shape;1026;p84"/>
          <p:cNvSpPr/>
          <p:nvPr/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7" name="Google Shape;1027;p84"/>
          <p:cNvSpPr/>
          <p:nvPr/>
        </p:nvSpPr>
        <p:spPr>
          <a:xfrm>
            <a:off x="517889" y="0"/>
            <a:ext cx="11231745" cy="355784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8" name="Google Shape;1028;p84"/>
          <p:cNvSpPr/>
          <p:nvPr/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9" name="Google Shape;1029;p84" descr="https://lh3.googleusercontent.com/proxy/jl-CSNkuRTDGlkVXLs63ERPD12AKa-yM5adVR1xyDQeaUA8r1V80zuCCXK1ppVBcYRUYSw8Ro6HNGDxg6-t4w26AtCvginr4ss_VA6AXTVyDZxw3nZjVumXcndhOAu3fTtMkainScT0NZ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2015" y="350174"/>
            <a:ext cx="428625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0" name="Google Shape;1030;p84" descr="https://encrypted-tbn0.gstatic.com/images?q=tbn:ANd9GcRrqtETUcNWfn1-VLGDxQFdSFPgklJc6Kmi9A&amp;usqp=CAU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99751" y="746931"/>
            <a:ext cx="2200275" cy="207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1" name="Google Shape;1031;p8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49360" y="117675"/>
            <a:ext cx="2565262" cy="1598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2" name="Google Shape;1032;p84" descr="https://lh3.googleusercontent.com/proxy/Ri956WBYG6Ao_a3Z871DEAkI2I7sy2dfrYCvrRwNgf7yotc1Qf32WiuWPCjcFAKg1kzKWGhj6ZciQc1-zLq_Zdvoc_uwhMzS1xXJAQoBqWkO_g"/>
          <p:cNvPicPr preferRelativeResize="0"/>
          <p:nvPr/>
        </p:nvPicPr>
        <p:blipFill rotWithShape="1">
          <a:blip r:embed="rId6">
            <a:alphaModFix/>
          </a:blip>
          <a:srcRect l="5937" t="21844" r="6171" b="28636"/>
          <a:stretch/>
        </p:blipFill>
        <p:spPr>
          <a:xfrm>
            <a:off x="8473440" y="2265949"/>
            <a:ext cx="2778622" cy="1045725"/>
          </a:xfrm>
          <a:prstGeom prst="rect">
            <a:avLst/>
          </a:prstGeom>
          <a:noFill/>
          <a:ln>
            <a:noFill/>
          </a:ln>
        </p:spPr>
      </p:pic>
      <p:sp>
        <p:nvSpPr>
          <p:cNvPr id="1033" name="Google Shape;1033;p84"/>
          <p:cNvSpPr/>
          <p:nvPr/>
        </p:nvSpPr>
        <p:spPr>
          <a:xfrm>
            <a:off x="4877136" y="3861176"/>
            <a:ext cx="6940084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Mastarlar hassas bir ölçü kontrol aletidir.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Mastarlar, bitmiş iş parçasının ölçüsünü kontrol etmek için kullanılır.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Talaşlı imalat ile işlenen ürünlerin ölçülerinin hızlı olarak kontrol edilmesi gerekir. Bunun için mastarlar kullanılır.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p85"/>
          <p:cNvSpPr/>
          <p:nvPr/>
        </p:nvSpPr>
        <p:spPr>
          <a:xfrm>
            <a:off x="1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9" name="Google Shape;1039;p85"/>
          <p:cNvSpPr txBox="1">
            <a:spLocks noGrp="1"/>
          </p:cNvSpPr>
          <p:nvPr>
            <p:ph type="title"/>
          </p:nvPr>
        </p:nvSpPr>
        <p:spPr>
          <a:xfrm>
            <a:off x="532015" y="3930305"/>
            <a:ext cx="3861960" cy="243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Tampon Mastar</a:t>
            </a:r>
            <a:endParaRPr sz="3600"/>
          </a:p>
        </p:txBody>
      </p:sp>
      <p:sp>
        <p:nvSpPr>
          <p:cNvPr id="1040" name="Google Shape;1040;p85"/>
          <p:cNvSpPr/>
          <p:nvPr/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1" name="Google Shape;1041;p85"/>
          <p:cNvSpPr/>
          <p:nvPr/>
        </p:nvSpPr>
        <p:spPr>
          <a:xfrm>
            <a:off x="517889" y="0"/>
            <a:ext cx="11231745" cy="355784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2" name="Google Shape;1042;p85"/>
          <p:cNvSpPr/>
          <p:nvPr/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3" name="Google Shape;1043;p85"/>
          <p:cNvSpPr/>
          <p:nvPr/>
        </p:nvSpPr>
        <p:spPr>
          <a:xfrm>
            <a:off x="4862936" y="4422796"/>
            <a:ext cx="6860103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Tampon mastarları, delik boyutlarının kontrol edilmesinde veya ölçülmesinde kullanılır.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Delik ölçülerinin uygunluğunu kontrol eder.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Bir tarafı "</a:t>
            </a: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geçer</a:t>
            </a: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" diğer tarafı "</a:t>
            </a: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geçmez</a:t>
            </a: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" olarak ayarlanır.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44" name="Google Shape;1044;p85" descr="Tampon Mastar H7 üretim için - Tampon Mastarlar - Niigata Seiki - INSTRO  the company of precision measurement - 107,53 EU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26502" y="209426"/>
            <a:ext cx="3138996" cy="3138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5" name="Google Shape;1045;p85" descr="Ürünler | FERTER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25370" y="560301"/>
            <a:ext cx="3648741" cy="2437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6" name="Google Shape;1046;p85" descr="4124 TAMPON MASTAR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2874" y="74860"/>
            <a:ext cx="3132731" cy="31389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2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32"/>
          <p:cNvSpPr txBox="1">
            <a:spLocks noGrp="1"/>
          </p:cNvSpPr>
          <p:nvPr>
            <p:ph type="title"/>
          </p:nvPr>
        </p:nvSpPr>
        <p:spPr>
          <a:xfrm>
            <a:off x="532015" y="3930305"/>
            <a:ext cx="3861960" cy="616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 b="1"/>
              <a:t>Rulman Manşonu</a:t>
            </a:r>
            <a:endParaRPr sz="3600" b="1"/>
          </a:p>
        </p:txBody>
      </p:sp>
      <p:sp>
        <p:nvSpPr>
          <p:cNvPr id="200" name="Google Shape;200;p32"/>
          <p:cNvSpPr/>
          <p:nvPr/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32"/>
          <p:cNvSpPr/>
          <p:nvPr/>
        </p:nvSpPr>
        <p:spPr>
          <a:xfrm>
            <a:off x="517889" y="0"/>
            <a:ext cx="11231745" cy="355784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32"/>
          <p:cNvSpPr/>
          <p:nvPr/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3" name="Google Shape;203;p32" descr="https://st3.myideasoft.com/idea/gk/61/myassets/products/135/h.jpg?revision=16093992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5638" y="432924"/>
            <a:ext cx="28575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38708" y="305047"/>
            <a:ext cx="3935403" cy="2947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94276" y="760164"/>
            <a:ext cx="3706810" cy="2037518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32"/>
          <p:cNvSpPr/>
          <p:nvPr/>
        </p:nvSpPr>
        <p:spPr>
          <a:xfrm>
            <a:off x="4926217" y="4238452"/>
            <a:ext cx="6828623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Manşonlar, konik rulmanların kolay montajında ve sökülmesinde kullanılırlar.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Manşonlar rulmanların takıldıkları yerde sıkı ve sabit biçimde kalmasını sağlar.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Google Shape;1051;p86"/>
          <p:cNvSpPr/>
          <p:nvPr/>
        </p:nvSpPr>
        <p:spPr>
          <a:xfrm>
            <a:off x="1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2" name="Google Shape;1052;p86"/>
          <p:cNvSpPr txBox="1">
            <a:spLocks noGrp="1"/>
          </p:cNvSpPr>
          <p:nvPr>
            <p:ph type="title"/>
          </p:nvPr>
        </p:nvSpPr>
        <p:spPr>
          <a:xfrm>
            <a:off x="532015" y="3930305"/>
            <a:ext cx="3861960" cy="243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Çatal Mastar</a:t>
            </a:r>
            <a:endParaRPr sz="3600"/>
          </a:p>
        </p:txBody>
      </p:sp>
      <p:sp>
        <p:nvSpPr>
          <p:cNvPr id="1053" name="Google Shape;1053;p86"/>
          <p:cNvSpPr/>
          <p:nvPr/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4" name="Google Shape;1054;p86"/>
          <p:cNvSpPr/>
          <p:nvPr/>
        </p:nvSpPr>
        <p:spPr>
          <a:xfrm>
            <a:off x="517889" y="0"/>
            <a:ext cx="11231745" cy="355784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5" name="Google Shape;1055;p86"/>
          <p:cNvSpPr/>
          <p:nvPr/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6" name="Google Shape;1056;p86"/>
          <p:cNvSpPr/>
          <p:nvPr/>
        </p:nvSpPr>
        <p:spPr>
          <a:xfrm>
            <a:off x="4889530" y="4135106"/>
            <a:ext cx="6860103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Çatal Mastar bir kontrol aletidir.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Bir parçanın dış çapının doğruluğunu kontrol eder.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Bir tarafı "geçer" diğer tarafı "geçmez" olarak ayarlanır.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57" name="Google Shape;1057;p86" descr="MASTARLAR MASTAR ÇEŞİTLERİ. 1 - Tampon Mastarlar. 2 - Vida Mastarları. 3 - Çatal  Mastarlar. 4 - Johnson Mastarları. 5 - Prizmatik Mastarlar - PDF Ücretsiz  indiri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2484" y="798991"/>
            <a:ext cx="3641021" cy="2240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8" name="Google Shape;1058;p86" descr="Mastarlar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67284" y="437659"/>
            <a:ext cx="2597201" cy="2451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9" name="Google Shape;1059;p86" descr="Asil, Ayarlanabilir Çatal Mastarlar - Yamer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06851" y="105069"/>
            <a:ext cx="3223393" cy="32233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p87"/>
          <p:cNvSpPr/>
          <p:nvPr/>
        </p:nvSpPr>
        <p:spPr>
          <a:xfrm>
            <a:off x="1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5" name="Google Shape;1065;p87"/>
          <p:cNvSpPr txBox="1">
            <a:spLocks noGrp="1"/>
          </p:cNvSpPr>
          <p:nvPr>
            <p:ph type="title"/>
          </p:nvPr>
        </p:nvSpPr>
        <p:spPr>
          <a:xfrm>
            <a:off x="532015" y="3930305"/>
            <a:ext cx="3861960" cy="243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3600"/>
              <a:t>Teleskopik mastarlar</a:t>
            </a:r>
            <a:endParaRPr sz="3600"/>
          </a:p>
        </p:txBody>
      </p:sp>
      <p:sp>
        <p:nvSpPr>
          <p:cNvPr id="1066" name="Google Shape;1066;p87"/>
          <p:cNvSpPr/>
          <p:nvPr/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7" name="Google Shape;1067;p87"/>
          <p:cNvSpPr/>
          <p:nvPr/>
        </p:nvSpPr>
        <p:spPr>
          <a:xfrm>
            <a:off x="517889" y="0"/>
            <a:ext cx="11231745" cy="355784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8" name="Google Shape;1068;p87"/>
          <p:cNvSpPr/>
          <p:nvPr/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9" name="Google Shape;1069;p87"/>
          <p:cNvSpPr/>
          <p:nvPr/>
        </p:nvSpPr>
        <p:spPr>
          <a:xfrm>
            <a:off x="4889530" y="4135106"/>
            <a:ext cx="6860103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Teleskopik mastarlar delik iç çap ölçülerinin kontrolünde kullanılır..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Delik, delik içerisindeki kanal, ve slotların ölçülerini kontrol eder.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 şeklindeki bir kol, iki teleskopik çubuk ve bir kilitleme vidasından oluşur.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70" name="Google Shape;1070;p87" descr="Telescoping Gauge Set, 6 Pc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23563" y="243718"/>
            <a:ext cx="3070412" cy="3070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1" name="Google Shape;1071;p87" descr="TELESCOPING GAUGE 5291-90-150 - Precision measuring instruments | Limi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27771" y="432924"/>
            <a:ext cx="5674732" cy="24968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76;p88"/>
          <p:cNvSpPr/>
          <p:nvPr/>
        </p:nvSpPr>
        <p:spPr>
          <a:xfrm>
            <a:off x="1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7" name="Google Shape;1077;p88"/>
          <p:cNvSpPr txBox="1">
            <a:spLocks noGrp="1"/>
          </p:cNvSpPr>
          <p:nvPr>
            <p:ph type="title"/>
          </p:nvPr>
        </p:nvSpPr>
        <p:spPr>
          <a:xfrm>
            <a:off x="532015" y="3930305"/>
            <a:ext cx="3861960" cy="243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Vida Mastarı</a:t>
            </a:r>
            <a:endParaRPr sz="3600"/>
          </a:p>
        </p:txBody>
      </p:sp>
      <p:sp>
        <p:nvSpPr>
          <p:cNvPr id="1078" name="Google Shape;1078;p88"/>
          <p:cNvSpPr/>
          <p:nvPr/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9" name="Google Shape;1079;p88"/>
          <p:cNvSpPr/>
          <p:nvPr/>
        </p:nvSpPr>
        <p:spPr>
          <a:xfrm>
            <a:off x="480127" y="0"/>
            <a:ext cx="11231745" cy="355784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0" name="Google Shape;1080;p88"/>
          <p:cNvSpPr/>
          <p:nvPr/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1" name="Google Shape;1081;p88"/>
          <p:cNvSpPr/>
          <p:nvPr/>
        </p:nvSpPr>
        <p:spPr>
          <a:xfrm>
            <a:off x="4799882" y="4364116"/>
            <a:ext cx="6860103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Silindirik iç ve dış yüzeylere açılmış olan vidaların hassas olarak kontrollerinde kullanılır.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Çok hassas kontrol aletidir.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İki ucu vardır: Geçer ve Geçmez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82" name="Google Shape;1082;p88" descr="Ürünler | FERTER"/>
          <p:cNvPicPr preferRelativeResize="0"/>
          <p:nvPr/>
        </p:nvPicPr>
        <p:blipFill rotWithShape="1">
          <a:blip r:embed="rId3">
            <a:alphaModFix/>
          </a:blip>
          <a:srcRect t="51765"/>
          <a:stretch/>
        </p:blipFill>
        <p:spPr>
          <a:xfrm>
            <a:off x="936692" y="905624"/>
            <a:ext cx="6221432" cy="1746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3" name="Google Shape;1083;p88" descr="Ürünler | FERTER"/>
          <p:cNvPicPr preferRelativeResize="0"/>
          <p:nvPr/>
        </p:nvPicPr>
        <p:blipFill rotWithShape="1">
          <a:blip r:embed="rId3">
            <a:alphaModFix/>
          </a:blip>
          <a:srcRect l="17015" r="20912" b="45553"/>
          <a:stretch/>
        </p:blipFill>
        <p:spPr>
          <a:xfrm>
            <a:off x="6977849" y="701074"/>
            <a:ext cx="4350058" cy="2220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Google Shape;1088;p89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9" name="Google Shape;1089;p89"/>
          <p:cNvSpPr txBox="1">
            <a:spLocks noGrp="1"/>
          </p:cNvSpPr>
          <p:nvPr>
            <p:ph type="title"/>
          </p:nvPr>
        </p:nvSpPr>
        <p:spPr>
          <a:xfrm>
            <a:off x="532015" y="3930305"/>
            <a:ext cx="3861960" cy="243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Perno</a:t>
            </a:r>
            <a:endParaRPr sz="3600"/>
          </a:p>
        </p:txBody>
      </p:sp>
      <p:sp>
        <p:nvSpPr>
          <p:cNvPr id="1090" name="Google Shape;1090;p89"/>
          <p:cNvSpPr/>
          <p:nvPr/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1" name="Google Shape;1091;p89"/>
          <p:cNvSpPr/>
          <p:nvPr/>
        </p:nvSpPr>
        <p:spPr>
          <a:xfrm>
            <a:off x="517889" y="0"/>
            <a:ext cx="11231745" cy="355784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2" name="Google Shape;1092;p89"/>
          <p:cNvSpPr/>
          <p:nvPr/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93" name="Google Shape;1093;p89" descr="madeni eşyalar, vida, dişli içeren bir resim&#10;&#10;Açıklama otomatik olarak oluşturuldu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8814" t="15964" b="15790"/>
          <a:stretch/>
        </p:blipFill>
        <p:spPr>
          <a:xfrm>
            <a:off x="5790083" y="409302"/>
            <a:ext cx="2512971" cy="2621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4" name="Google Shape;1094;p8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02130" y="1863568"/>
            <a:ext cx="2370064" cy="170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5" name="Google Shape;1095;p89"/>
          <p:cNvPicPr preferRelativeResize="0"/>
          <p:nvPr/>
        </p:nvPicPr>
        <p:blipFill rotWithShape="1">
          <a:blip r:embed="rId5">
            <a:alphaModFix/>
          </a:blip>
          <a:srcRect t="9195"/>
          <a:stretch/>
        </p:blipFill>
        <p:spPr>
          <a:xfrm>
            <a:off x="9313159" y="117761"/>
            <a:ext cx="2378650" cy="1918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6" name="Google Shape;1096;p89" descr="Urunlerimiz - Emek Özel Civata Makine San. ve Tic. Ltd. Şti."/>
          <p:cNvPicPr preferRelativeResize="0"/>
          <p:nvPr/>
        </p:nvPicPr>
        <p:blipFill rotWithShape="1">
          <a:blip r:embed="rId6">
            <a:alphaModFix/>
          </a:blip>
          <a:srcRect t="9210" r="7746" b="9696"/>
          <a:stretch/>
        </p:blipFill>
        <p:spPr>
          <a:xfrm flipH="1">
            <a:off x="746466" y="75697"/>
            <a:ext cx="1947391" cy="1718269"/>
          </a:xfrm>
          <a:prstGeom prst="rect">
            <a:avLst/>
          </a:prstGeom>
          <a:noFill/>
          <a:ln>
            <a:noFill/>
          </a:ln>
        </p:spPr>
      </p:pic>
      <p:sp>
        <p:nvSpPr>
          <p:cNvPr id="1097" name="Google Shape;1097;p89"/>
          <p:cNvSpPr/>
          <p:nvPr/>
        </p:nvSpPr>
        <p:spPr>
          <a:xfrm>
            <a:off x="4830222" y="4135106"/>
            <a:ext cx="6096000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Perno silindirik şekilli bir makine elemanıdır.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Perno, makine elemanlarını hareketli birleştirme yapmak için kullanılır.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Perno genellikle makinelerin oynak olması gereken yerlerinde kullanılır.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Google Shape;1102;p90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3" name="Google Shape;1103;p90"/>
          <p:cNvSpPr txBox="1">
            <a:spLocks noGrp="1"/>
          </p:cNvSpPr>
          <p:nvPr>
            <p:ph type="title"/>
          </p:nvPr>
        </p:nvSpPr>
        <p:spPr>
          <a:xfrm>
            <a:off x="532015" y="3930305"/>
            <a:ext cx="3861960" cy="243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Gupilya</a:t>
            </a:r>
            <a:endParaRPr sz="3600"/>
          </a:p>
        </p:txBody>
      </p:sp>
      <p:sp>
        <p:nvSpPr>
          <p:cNvPr id="1104" name="Google Shape;1104;p90"/>
          <p:cNvSpPr/>
          <p:nvPr/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5" name="Google Shape;1105;p90"/>
          <p:cNvSpPr/>
          <p:nvPr/>
        </p:nvSpPr>
        <p:spPr>
          <a:xfrm>
            <a:off x="517889" y="0"/>
            <a:ext cx="11231745" cy="355784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6" name="Google Shape;1106;p90"/>
          <p:cNvSpPr/>
          <p:nvPr/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7" name="Google Shape;1107;p90" descr="GUPİLYA ( KOPİLYA ) DIN 94 | BRC BAĞLANTI ELEMANLARI RONDELA CİVATA SANAYİ  TİC. LTD. ŞTİ."/>
          <p:cNvPicPr preferRelativeResize="0"/>
          <p:nvPr/>
        </p:nvPicPr>
        <p:blipFill rotWithShape="1">
          <a:blip r:embed="rId3">
            <a:alphaModFix/>
          </a:blip>
          <a:srcRect l="6036" t="8040" r="6036"/>
          <a:stretch/>
        </p:blipFill>
        <p:spPr>
          <a:xfrm>
            <a:off x="6637266" y="119223"/>
            <a:ext cx="2143125" cy="1678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8" name="Google Shape;1108;p90" descr="DIN 11024 Firkete | CivataSomu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2016" y="2067253"/>
            <a:ext cx="2751116" cy="1397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9" name="Google Shape;1109;p90" descr="Norm M2,5x40 Pim Kopilya - 2.5 mm Kopilyalar - Hirdavatmarketim.co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96070" y="50435"/>
            <a:ext cx="1678882" cy="1678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0" name="Google Shape;1110;p90" descr="Firkete, Yaylı Pim ve Kupilya Çeşitleri - Civteccivata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79126" y="348807"/>
            <a:ext cx="2761020" cy="2761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1" name="Google Shape;1111;p90" descr="Kopilya | Wikiderya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74865" y="1629182"/>
            <a:ext cx="2390775" cy="1914525"/>
          </a:xfrm>
          <a:prstGeom prst="rect">
            <a:avLst/>
          </a:prstGeom>
          <a:noFill/>
          <a:ln>
            <a:noFill/>
          </a:ln>
        </p:spPr>
      </p:pic>
      <p:sp>
        <p:nvSpPr>
          <p:cNvPr id="1112" name="Google Shape;1112;p90"/>
          <p:cNvSpPr/>
          <p:nvPr/>
        </p:nvSpPr>
        <p:spPr>
          <a:xfrm>
            <a:off x="5064230" y="4307041"/>
            <a:ext cx="6746769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Gupilya bağlantı elemanıdır.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Titreşimli çalışan makinelerde bağlantı elemanlarının kendiliğinden çözülmesini önler.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Somun ve perno gibi bağlantı elemanlarını emniyete alır.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13" name="Google Shape;1113;p90" descr="Gupilya nedir? Gupilya çeşitleri,ölçüleri ve standartları | Makine Eğitimi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34742" y="99615"/>
            <a:ext cx="4216037" cy="18744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p91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9" name="Google Shape;1119;p91"/>
          <p:cNvSpPr txBox="1">
            <a:spLocks noGrp="1"/>
          </p:cNvSpPr>
          <p:nvPr>
            <p:ph type="title"/>
          </p:nvPr>
        </p:nvSpPr>
        <p:spPr>
          <a:xfrm>
            <a:off x="532015" y="3930305"/>
            <a:ext cx="3861960" cy="243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Pim</a:t>
            </a:r>
            <a:endParaRPr sz="3600"/>
          </a:p>
        </p:txBody>
      </p:sp>
      <p:sp>
        <p:nvSpPr>
          <p:cNvPr id="1120" name="Google Shape;1120;p91"/>
          <p:cNvSpPr/>
          <p:nvPr/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1" name="Google Shape;1121;p91"/>
          <p:cNvSpPr/>
          <p:nvPr/>
        </p:nvSpPr>
        <p:spPr>
          <a:xfrm>
            <a:off x="517889" y="0"/>
            <a:ext cx="11231745" cy="355784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2" name="Google Shape;1122;p91"/>
          <p:cNvSpPr/>
          <p:nvPr/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23" name="Google Shape;1123;p91" descr="tabanca, dişli içeren bir resim&#10;&#10;Açıklama otomatik olarak oluşturuldu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b="17884"/>
          <a:stretch/>
        </p:blipFill>
        <p:spPr>
          <a:xfrm>
            <a:off x="1183611" y="302669"/>
            <a:ext cx="3571875" cy="2933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4" name="Google Shape;1124;p9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76949" y="302669"/>
            <a:ext cx="2816762" cy="2952509"/>
          </a:xfrm>
          <a:prstGeom prst="rect">
            <a:avLst/>
          </a:prstGeom>
          <a:noFill/>
          <a:ln>
            <a:noFill/>
          </a:ln>
        </p:spPr>
      </p:pic>
      <p:sp>
        <p:nvSpPr>
          <p:cNvPr id="1125" name="Google Shape;1125;p91"/>
          <p:cNvSpPr/>
          <p:nvPr/>
        </p:nvSpPr>
        <p:spPr>
          <a:xfrm>
            <a:off x="5064231" y="4051646"/>
            <a:ext cx="6096000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Pim silindirik ya da konik ince, uzun bir makine elemanıdır.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Pim, birden fazla parçayı sabitlemek için kullanılır.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Pimler parçaları merkezlemek için de  kullanılır.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92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1" name="Google Shape;1131;p92"/>
          <p:cNvSpPr txBox="1">
            <a:spLocks noGrp="1"/>
          </p:cNvSpPr>
          <p:nvPr>
            <p:ph type="title"/>
          </p:nvPr>
        </p:nvSpPr>
        <p:spPr>
          <a:xfrm>
            <a:off x="532015" y="3930305"/>
            <a:ext cx="3861960" cy="243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Vidalı Pim</a:t>
            </a:r>
            <a:endParaRPr sz="3600"/>
          </a:p>
        </p:txBody>
      </p:sp>
      <p:sp>
        <p:nvSpPr>
          <p:cNvPr id="1132" name="Google Shape;1132;p92"/>
          <p:cNvSpPr/>
          <p:nvPr/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3" name="Google Shape;1133;p92"/>
          <p:cNvSpPr/>
          <p:nvPr/>
        </p:nvSpPr>
        <p:spPr>
          <a:xfrm>
            <a:off x="517889" y="0"/>
            <a:ext cx="11231745" cy="355784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4" name="Google Shape;1134;p92"/>
          <p:cNvSpPr/>
          <p:nvPr/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5" name="Google Shape;1135;p92" descr="madeni eşyalar, vida, dişli içeren bir resim&#10;&#10;Açıklama otomatik olarak oluşturuldu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32015" y="383571"/>
            <a:ext cx="3806389" cy="3045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6" name="Google Shape;1136;p92" descr="madeni eşyalar, vida, mikrofon içeren bir resim&#10;&#10;Açıklama otomatik olarak oluşturuldu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38395" y="276718"/>
            <a:ext cx="3126441" cy="3083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7" name="Google Shape;1137;p92" descr="madeni eşyalar, vida içeren bir resim&#10;&#10;Açıklama otomatik olarak oluşturuldu"/>
          <p:cNvPicPr preferRelativeResize="0"/>
          <p:nvPr/>
        </p:nvPicPr>
        <p:blipFill rotWithShape="1">
          <a:blip r:embed="rId5">
            <a:alphaModFix/>
          </a:blip>
          <a:srcRect t="10407" b="16510"/>
          <a:stretch/>
        </p:blipFill>
        <p:spPr>
          <a:xfrm>
            <a:off x="4059410" y="383571"/>
            <a:ext cx="4073178" cy="2976760"/>
          </a:xfrm>
          <a:prstGeom prst="rect">
            <a:avLst/>
          </a:prstGeom>
          <a:noFill/>
          <a:ln>
            <a:noFill/>
          </a:ln>
        </p:spPr>
      </p:pic>
      <p:sp>
        <p:nvSpPr>
          <p:cNvPr id="1138" name="Google Shape;1138;p92"/>
          <p:cNvSpPr/>
          <p:nvPr/>
        </p:nvSpPr>
        <p:spPr>
          <a:xfrm>
            <a:off x="4860195" y="4548761"/>
            <a:ext cx="60960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Vidalı Pimler, tüm gövdesinde vida dişi bulunan başsız bir cıvatadır.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Google Shape;1143;p93"/>
          <p:cNvSpPr/>
          <p:nvPr/>
        </p:nvSpPr>
        <p:spPr>
          <a:xfrm>
            <a:off x="0" y="15151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4" name="Google Shape;1144;p93"/>
          <p:cNvSpPr txBox="1">
            <a:spLocks noGrp="1"/>
          </p:cNvSpPr>
          <p:nvPr>
            <p:ph type="title"/>
          </p:nvPr>
        </p:nvSpPr>
        <p:spPr>
          <a:xfrm>
            <a:off x="532015" y="3930305"/>
            <a:ext cx="3861960" cy="243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Yarıklı Pim</a:t>
            </a:r>
            <a:endParaRPr sz="3600"/>
          </a:p>
        </p:txBody>
      </p:sp>
      <p:sp>
        <p:nvSpPr>
          <p:cNvPr id="1145" name="Google Shape;1145;p93"/>
          <p:cNvSpPr/>
          <p:nvPr/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6" name="Google Shape;1146;p93"/>
          <p:cNvSpPr/>
          <p:nvPr/>
        </p:nvSpPr>
        <p:spPr>
          <a:xfrm>
            <a:off x="480126" y="0"/>
            <a:ext cx="11231745" cy="355784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7" name="Google Shape;1147;p93"/>
          <p:cNvSpPr/>
          <p:nvPr/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8" name="Google Shape;1148;p93"/>
          <p:cNvSpPr/>
          <p:nvPr/>
        </p:nvSpPr>
        <p:spPr>
          <a:xfrm>
            <a:off x="4862935" y="4430372"/>
            <a:ext cx="6860103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Yarıklı pim mekanik bağlantı elemanıdır.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Ortasındaki yarık yaylanmasını sağlar.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Yüksek karbonlu yay çeliği malzemeden üretilir.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İki veya daha fazla parçanın konumunu sabitlerler.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49" name="Google Shape;1149;p93" descr="https://lh3.googleusercontent.com/proxy/uHK2WNvzaHruyR9tp6DiSxpISDHtI4aqey9ph-GIOXM9QmZT8KCop6lmnFPaZbzyrsDUiQTw7nbT9EfpqXifEAB3UkWiO0ilGQ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44139" y="432387"/>
            <a:ext cx="2503718" cy="2693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0" name="Google Shape;1150;p93" descr="https://lh3.googleusercontent.com/proxy/_2ciTnpNVUrqWSPzjNLfCFpzmRpNCl-GtjTgNGOUbyZBm-PkX9F5HnuXcMsPPmN2D0VN0RncRES3mO7KMUNy8aC_xfVUSg_D6E_2EDNrUeSG9tikkcb4O744ALkai169qgxqbcgh"/>
          <p:cNvPicPr preferRelativeResize="0"/>
          <p:nvPr/>
        </p:nvPicPr>
        <p:blipFill rotWithShape="1">
          <a:blip r:embed="rId4">
            <a:alphaModFix/>
          </a:blip>
          <a:srcRect t="13708" b="27293"/>
          <a:stretch/>
        </p:blipFill>
        <p:spPr>
          <a:xfrm>
            <a:off x="8552882" y="174173"/>
            <a:ext cx="2952157" cy="1741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1" name="Google Shape;1151;p93" descr="http://www.maycivata.com/images/urun/2786723306-DIN%201481.jpg"/>
          <p:cNvPicPr preferRelativeResize="0"/>
          <p:nvPr/>
        </p:nvPicPr>
        <p:blipFill rotWithShape="1">
          <a:blip r:embed="rId5">
            <a:alphaModFix/>
          </a:blip>
          <a:srcRect l="3198" t="20159" r="6728" b="23929"/>
          <a:stretch/>
        </p:blipFill>
        <p:spPr>
          <a:xfrm flipH="1">
            <a:off x="743869" y="1356860"/>
            <a:ext cx="3156858" cy="19596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Google Shape;1156;p94"/>
          <p:cNvSpPr/>
          <p:nvPr/>
        </p:nvSpPr>
        <p:spPr>
          <a:xfrm>
            <a:off x="0" y="15151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7" name="Google Shape;1157;p94"/>
          <p:cNvSpPr txBox="1">
            <a:spLocks noGrp="1"/>
          </p:cNvSpPr>
          <p:nvPr>
            <p:ph type="title"/>
          </p:nvPr>
        </p:nvSpPr>
        <p:spPr>
          <a:xfrm>
            <a:off x="532015" y="3930305"/>
            <a:ext cx="3861960" cy="243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Konik Pim</a:t>
            </a:r>
            <a:endParaRPr sz="3600"/>
          </a:p>
        </p:txBody>
      </p:sp>
      <p:sp>
        <p:nvSpPr>
          <p:cNvPr id="1158" name="Google Shape;1158;p94"/>
          <p:cNvSpPr/>
          <p:nvPr/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9" name="Google Shape;1159;p94"/>
          <p:cNvSpPr/>
          <p:nvPr/>
        </p:nvSpPr>
        <p:spPr>
          <a:xfrm>
            <a:off x="480127" y="0"/>
            <a:ext cx="11231745" cy="355784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0" name="Google Shape;1160;p94"/>
          <p:cNvSpPr/>
          <p:nvPr/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1" name="Google Shape;1161;p94"/>
          <p:cNvSpPr/>
          <p:nvPr/>
        </p:nvSpPr>
        <p:spPr>
          <a:xfrm>
            <a:off x="4862935" y="4364116"/>
            <a:ext cx="6860103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Konik pim, bağlantı elemanıdır.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Bir ucu diğerinden biraz daha büyük çapa sahiptir.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Sökülüp tekrar kullanılabilirler.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Parçaları sabitlemek ve merkezlemek için kullanılır.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62" name="Google Shape;1162;p94" descr="https://lh3.googleusercontent.com/proxy/zYPQXMwkcYIbagRBSXLDHgVik2Px-v92dVqsdusp5zozCl0LkWtrTMCV72OfLBVUOsyufCO0VscYhOEXUXhD4ahwL7sCjj1EJuI8YQ"/>
          <p:cNvPicPr preferRelativeResize="0"/>
          <p:nvPr/>
        </p:nvPicPr>
        <p:blipFill rotWithShape="1">
          <a:blip r:embed="rId3">
            <a:alphaModFix/>
          </a:blip>
          <a:srcRect t="11789" b="10044"/>
          <a:stretch/>
        </p:blipFill>
        <p:spPr>
          <a:xfrm>
            <a:off x="869472" y="549133"/>
            <a:ext cx="3429000" cy="2680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3" name="Google Shape;1163;p94" descr="Onaylı Satıcı 2PZU3 | Konik Pim Standart 18-8 # 5 x 1 İnç Uzunluk - 10&amp;#39;lu  Paket | Raptor Supplies TR"/>
          <p:cNvPicPr preferRelativeResize="0"/>
          <p:nvPr/>
        </p:nvPicPr>
        <p:blipFill rotWithShape="1">
          <a:blip r:embed="rId4">
            <a:alphaModFix/>
          </a:blip>
          <a:srcRect t="39705" b="39704"/>
          <a:stretch/>
        </p:blipFill>
        <p:spPr>
          <a:xfrm>
            <a:off x="7378575" y="1565038"/>
            <a:ext cx="3940629" cy="811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4" name="Google Shape;1164;p94" descr="https://lh3.googleusercontent.com/proxy/wCfqMgm4sBktlXnEq7ElsXUfWtgryNq4xbDErYOAWXMxZWwfwdNRnbawimpvH9rknjIzqA98cWFuv22MHVgi-2Hjz-yboQhJe6hX5ko"/>
          <p:cNvPicPr preferRelativeResize="0"/>
          <p:nvPr/>
        </p:nvPicPr>
        <p:blipFill rotWithShape="1">
          <a:blip r:embed="rId5">
            <a:alphaModFix/>
          </a:blip>
          <a:srcRect t="39943" b="40400"/>
          <a:stretch/>
        </p:blipFill>
        <p:spPr>
          <a:xfrm rot="5400000">
            <a:off x="4501366" y="1634891"/>
            <a:ext cx="2796599" cy="3926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p95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0" name="Google Shape;1170;p95"/>
          <p:cNvSpPr txBox="1">
            <a:spLocks noGrp="1"/>
          </p:cNvSpPr>
          <p:nvPr>
            <p:ph type="title"/>
          </p:nvPr>
        </p:nvSpPr>
        <p:spPr>
          <a:xfrm>
            <a:off x="532015" y="3930305"/>
            <a:ext cx="3861960" cy="243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Perçin</a:t>
            </a:r>
            <a:endParaRPr sz="3600"/>
          </a:p>
        </p:txBody>
      </p:sp>
      <p:sp>
        <p:nvSpPr>
          <p:cNvPr id="1171" name="Google Shape;1171;p95"/>
          <p:cNvSpPr/>
          <p:nvPr/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2" name="Google Shape;1172;p95"/>
          <p:cNvSpPr/>
          <p:nvPr/>
        </p:nvSpPr>
        <p:spPr>
          <a:xfrm>
            <a:off x="517889" y="0"/>
            <a:ext cx="11231745" cy="355784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3" name="Google Shape;1173;p95"/>
          <p:cNvSpPr/>
          <p:nvPr/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4" name="Google Shape;1174;p95"/>
          <p:cNvSpPr/>
          <p:nvPr/>
        </p:nvSpPr>
        <p:spPr>
          <a:xfrm>
            <a:off x="4889531" y="4436048"/>
            <a:ext cx="6860103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Perçin, iki veya daha fazla parçayı kalıcı olarak bağlamak için kullanılır.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Bir ucunda kafa bulunan düz bir silindirik mildir.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75" name="Google Shape;1175;p95" descr="Alüminyum Perçin Fiyatı ve Özellikler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23896" y="635268"/>
            <a:ext cx="2306903" cy="2306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6" name="Google Shape;1176;p95" descr="Makine Elemanları Nelerdir? | MakroElekr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80472" y="16017"/>
            <a:ext cx="3557848" cy="3557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7" name="Google Shape;1177;p95" descr="YİVLİ PERÇİN – EDSA Endüstriyel – Montaj Sistemleri ve Bağlantı Elemanları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11529" y="717353"/>
            <a:ext cx="3087395" cy="2058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3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33"/>
          <p:cNvSpPr txBox="1">
            <a:spLocks noGrp="1"/>
          </p:cNvSpPr>
          <p:nvPr>
            <p:ph type="title"/>
          </p:nvPr>
        </p:nvSpPr>
        <p:spPr>
          <a:xfrm>
            <a:off x="560886" y="3950334"/>
            <a:ext cx="3861960" cy="243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 b="1"/>
              <a:t>Çelik bilye</a:t>
            </a:r>
            <a:endParaRPr/>
          </a:p>
        </p:txBody>
      </p:sp>
      <p:sp>
        <p:nvSpPr>
          <p:cNvPr id="213" name="Google Shape;213;p33"/>
          <p:cNvSpPr/>
          <p:nvPr/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33"/>
          <p:cNvSpPr/>
          <p:nvPr/>
        </p:nvSpPr>
        <p:spPr>
          <a:xfrm>
            <a:off x="517889" y="0"/>
            <a:ext cx="11231745" cy="355784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33"/>
          <p:cNvSpPr/>
          <p:nvPr/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6" name="Google Shape;216;p33" descr="aksesuar, döşeli, birkaç içeren bir resim&#10;&#10;Açıklama otomatik olarak oluşturuldu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8206" y="490452"/>
            <a:ext cx="2904669" cy="2667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33" descr="dişli içeren bir resim&#10;&#10;Açıklama otomatik olarak oluşturuldu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8754269" y="454155"/>
            <a:ext cx="2828132" cy="2828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33"/>
          <p:cNvPicPr preferRelativeResize="0"/>
          <p:nvPr/>
        </p:nvPicPr>
        <p:blipFill rotWithShape="1">
          <a:blip r:embed="rId5">
            <a:alphaModFix/>
          </a:blip>
          <a:srcRect t="22043" b="26445"/>
          <a:stretch/>
        </p:blipFill>
        <p:spPr>
          <a:xfrm>
            <a:off x="4300786" y="794327"/>
            <a:ext cx="4286250" cy="2214647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352"/>
              </a:srgbClr>
            </a:outerShdw>
          </a:effectLst>
        </p:spPr>
      </p:pic>
      <p:sp>
        <p:nvSpPr>
          <p:cNvPr id="219" name="Google Shape;219;p33"/>
          <p:cNvSpPr/>
          <p:nvPr/>
        </p:nvSpPr>
        <p:spPr>
          <a:xfrm>
            <a:off x="4925990" y="4051646"/>
            <a:ext cx="6979089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Bilyeli rulmanlarda kullanılır. 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Küre şeklinde bir yuvarlanma elemanıdır.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Sürtünme kuvvetleri diğer rulmanlara göre daha düşüktür. 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" name="Google Shape;1182;p96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3" name="Google Shape;1183;p96"/>
          <p:cNvSpPr txBox="1">
            <a:spLocks noGrp="1"/>
          </p:cNvSpPr>
          <p:nvPr>
            <p:ph type="title"/>
          </p:nvPr>
        </p:nvSpPr>
        <p:spPr>
          <a:xfrm>
            <a:off x="532015" y="3930305"/>
            <a:ext cx="3861960" cy="243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 b="1"/>
              <a:t>Kanca</a:t>
            </a:r>
            <a:endParaRPr sz="3600" b="1"/>
          </a:p>
        </p:txBody>
      </p:sp>
      <p:sp>
        <p:nvSpPr>
          <p:cNvPr id="1184" name="Google Shape;1184;p96"/>
          <p:cNvSpPr/>
          <p:nvPr/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5" name="Google Shape;1185;p96"/>
          <p:cNvSpPr/>
          <p:nvPr/>
        </p:nvSpPr>
        <p:spPr>
          <a:xfrm>
            <a:off x="517889" y="0"/>
            <a:ext cx="11231745" cy="355784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6" name="Google Shape;1186;p96"/>
          <p:cNvSpPr/>
          <p:nvPr/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87" name="Google Shape;1187;p96" descr="madeni eşyalar içeren bir resim&#10;&#10;Açıklama otomatik olarak oluşturuldu"/>
          <p:cNvPicPr preferRelativeResize="0"/>
          <p:nvPr/>
        </p:nvPicPr>
        <p:blipFill rotWithShape="1">
          <a:blip r:embed="rId3">
            <a:alphaModFix/>
          </a:blip>
          <a:srcRect l="27074" r="27464"/>
          <a:stretch/>
        </p:blipFill>
        <p:spPr>
          <a:xfrm>
            <a:off x="1158240" y="267098"/>
            <a:ext cx="1404662" cy="3023652"/>
          </a:xfrm>
          <a:prstGeom prst="rect">
            <a:avLst/>
          </a:prstGeom>
          <a:noFill/>
          <a:ln>
            <a:noFill/>
          </a:ln>
        </p:spPr>
      </p:pic>
      <p:sp>
        <p:nvSpPr>
          <p:cNvPr id="1188" name="Google Shape;1188;p96"/>
          <p:cNvSpPr/>
          <p:nvPr/>
        </p:nvSpPr>
        <p:spPr>
          <a:xfrm>
            <a:off x="4856815" y="4631641"/>
            <a:ext cx="689281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Kanca bükülmüş bir metal parçasıdır Bir şeyleri tutmak veya asmak için kullanılır .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89" name="Google Shape;1189;p96" descr="https://seyituslu.files.wordpress.com/2011/01/kanc3a7a-bloc49fu-4-hafta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5671" y="26509"/>
            <a:ext cx="2244402" cy="3515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0" name="Google Shape;1190;p96" descr="https://oskceraskal.com/uploads/images/common/files/f%C4%B1rdondulu-kanca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97301" y="347710"/>
            <a:ext cx="1803307" cy="1803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1" name="Google Shape;1191;p96" descr="https://encrypted-tbn0.gstatic.com/images?q=tbn:ANd9GcRlnuoV6023Uwy_5E7If3ZUWWBOD6r4a7bNK0dEbHWphj2jHFh8NtpVKRT7c3rq2gCJFvI&amp;usqp=CAU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51222" y="1686961"/>
            <a:ext cx="1477877" cy="17420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p97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7" name="Google Shape;1197;p97"/>
          <p:cNvSpPr txBox="1">
            <a:spLocks noGrp="1"/>
          </p:cNvSpPr>
          <p:nvPr>
            <p:ph type="title"/>
          </p:nvPr>
        </p:nvSpPr>
        <p:spPr>
          <a:xfrm>
            <a:off x="532015" y="3930305"/>
            <a:ext cx="3861960" cy="243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Caraskal</a:t>
            </a:r>
            <a:endParaRPr sz="3600"/>
          </a:p>
        </p:txBody>
      </p:sp>
      <p:sp>
        <p:nvSpPr>
          <p:cNvPr id="1198" name="Google Shape;1198;p97"/>
          <p:cNvSpPr/>
          <p:nvPr/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9" name="Google Shape;1199;p97"/>
          <p:cNvSpPr/>
          <p:nvPr/>
        </p:nvSpPr>
        <p:spPr>
          <a:xfrm>
            <a:off x="517889" y="0"/>
            <a:ext cx="11231745" cy="355784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0" name="Google Shape;1200;p97"/>
          <p:cNvSpPr/>
          <p:nvPr/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01" name="Google Shape;1201;p97" descr="Paftar MC-1T/3M Manuel Zincirli Caraskal 1 Ton - Manuel Zincirli Caraskal"/>
          <p:cNvPicPr preferRelativeResize="0"/>
          <p:nvPr/>
        </p:nvPicPr>
        <p:blipFill rotWithShape="1">
          <a:blip r:embed="rId3">
            <a:alphaModFix/>
          </a:blip>
          <a:srcRect l="36713" t="4431" r="34850"/>
          <a:stretch/>
        </p:blipFill>
        <p:spPr>
          <a:xfrm>
            <a:off x="5127338" y="82512"/>
            <a:ext cx="1029622" cy="3460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2" name="Google Shape;1202;p97" descr="KİTO MEKANİK CARASKAL CB MODELİ | Doğukan Caraskal ve Yük Kaldırma  Ekipmanları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0717" y="490451"/>
            <a:ext cx="1597367" cy="2502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3" name="Google Shape;1203;p97" descr="Elektrikli Caraskal 220 V Giriş Gerilimi 2 Tonluk Vinçler - Buy Elektrikli  Caraskal 380v,5 Tonluk Elektrikli Caraskal,500kg Elektrikli Caraskal  Product on Alibaba.com"/>
          <p:cNvPicPr preferRelativeResize="0"/>
          <p:nvPr/>
        </p:nvPicPr>
        <p:blipFill rotWithShape="1">
          <a:blip r:embed="rId5">
            <a:alphaModFix/>
          </a:blip>
          <a:srcRect l="19397" t="2962" r="19524" b="3782"/>
          <a:stretch/>
        </p:blipFill>
        <p:spPr>
          <a:xfrm>
            <a:off x="9445437" y="92850"/>
            <a:ext cx="2185130" cy="3336150"/>
          </a:xfrm>
          <a:prstGeom prst="rect">
            <a:avLst/>
          </a:prstGeom>
          <a:noFill/>
          <a:ln>
            <a:noFill/>
          </a:ln>
        </p:spPr>
      </p:pic>
      <p:sp>
        <p:nvSpPr>
          <p:cNvPr id="1204" name="Google Shape;1204;p97"/>
          <p:cNvSpPr/>
          <p:nvPr/>
        </p:nvSpPr>
        <p:spPr>
          <a:xfrm>
            <a:off x="4845632" y="4179430"/>
            <a:ext cx="7190906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Caraskal yük kaldırmak için kullanılır.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Caraskal’da özel bir dişli çark mekanizması bulunur. Az kuvvetle yük kaldırabilirler.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Kaldırdıkları yükü istenilen konumda tutabilirler.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Caraskal yükü istenilen mesafeye kadar kaldırabilir.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p98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0" name="Google Shape;1210;p98"/>
          <p:cNvSpPr txBox="1">
            <a:spLocks noGrp="1"/>
          </p:cNvSpPr>
          <p:nvPr>
            <p:ph type="title"/>
          </p:nvPr>
        </p:nvSpPr>
        <p:spPr>
          <a:xfrm>
            <a:off x="548098" y="3930304"/>
            <a:ext cx="3861960" cy="243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 b="1"/>
              <a:t>Fırdöndü</a:t>
            </a:r>
            <a:endParaRPr sz="3600" b="1"/>
          </a:p>
        </p:txBody>
      </p:sp>
      <p:sp>
        <p:nvSpPr>
          <p:cNvPr id="1211" name="Google Shape;1211;p98"/>
          <p:cNvSpPr/>
          <p:nvPr/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2" name="Google Shape;1212;p98"/>
          <p:cNvSpPr/>
          <p:nvPr/>
        </p:nvSpPr>
        <p:spPr>
          <a:xfrm>
            <a:off x="517889" y="0"/>
            <a:ext cx="11231745" cy="355784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3" name="Google Shape;1213;p98"/>
          <p:cNvSpPr/>
          <p:nvPr/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4" name="Google Shape;1214;p98" descr="Fırdöndü nedir ne demektir? Anlamı - Laf Sözlük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97604" y="484743"/>
            <a:ext cx="3250418" cy="2600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5" name="Google Shape;1215;p98" descr="https://encrypted-tbn0.gstatic.com/images?q=tbn:ANd9GcT9QZWeigZzic1xCugQE1Pk3HgmLm6iy9zAwg&amp;usqp=CAU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32626" y="707361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6" name="Google Shape;1216;p98" descr="https://encrypted-tbn0.gstatic.com/images?q=tbn:ANd9GcRPRdaX3j_8EkN7zebqSO4_k8iX_1-TrSEJ6A&amp;usqp=CAU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67620" y="673794"/>
            <a:ext cx="2190750" cy="208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217" name="Google Shape;1217;p98"/>
          <p:cNvSpPr/>
          <p:nvPr/>
        </p:nvSpPr>
        <p:spPr>
          <a:xfrm>
            <a:off x="4925990" y="4240985"/>
            <a:ext cx="6966301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İki tane birleştirilmiş halkaya benzer. Zincir ya da ipin bağlandığı yerlere takılırlar. Bir zincir veya ip dönerken başka bir zincir veya ipin dönmesini engeller.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Google Shape;1222;p99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3" name="Google Shape;1223;p99"/>
          <p:cNvSpPr txBox="1">
            <a:spLocks noGrp="1"/>
          </p:cNvSpPr>
          <p:nvPr>
            <p:ph type="title"/>
          </p:nvPr>
        </p:nvSpPr>
        <p:spPr>
          <a:xfrm>
            <a:off x="532015" y="3930305"/>
            <a:ext cx="3861960" cy="243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 b="1"/>
              <a:t>Çektirme</a:t>
            </a:r>
            <a:endParaRPr sz="3600" b="1"/>
          </a:p>
        </p:txBody>
      </p:sp>
      <p:sp>
        <p:nvSpPr>
          <p:cNvPr id="1224" name="Google Shape;1224;p99"/>
          <p:cNvSpPr/>
          <p:nvPr/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5" name="Google Shape;1225;p99"/>
          <p:cNvSpPr/>
          <p:nvPr/>
        </p:nvSpPr>
        <p:spPr>
          <a:xfrm>
            <a:off x="517889" y="0"/>
            <a:ext cx="11231745" cy="355784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6" name="Google Shape;1226;p99"/>
          <p:cNvSpPr/>
          <p:nvPr/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27" name="Google Shape;1227;p99" descr="alet içeren bir resim&#10;&#10;Açıklama otomatik olarak oluşturuldu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86520" y="405959"/>
            <a:ext cx="2243767" cy="2713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8" name="Google Shape;1228;p9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25987" y="292761"/>
            <a:ext cx="2933251" cy="2933251"/>
          </a:xfrm>
          <a:prstGeom prst="rect">
            <a:avLst/>
          </a:prstGeom>
          <a:noFill/>
          <a:ln>
            <a:noFill/>
          </a:ln>
        </p:spPr>
      </p:pic>
      <p:sp>
        <p:nvSpPr>
          <p:cNvPr id="1229" name="Google Shape;1229;p99"/>
          <p:cNvSpPr/>
          <p:nvPr/>
        </p:nvSpPr>
        <p:spPr>
          <a:xfrm>
            <a:off x="4773053" y="3994764"/>
            <a:ext cx="6678357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Çektirme, standart bir el aletidir. Ortasında zorlama vidası vardır. Bir milden parçaları çıkarmak için kullanılır. Milden, yatak, kasnak veya dişli gibi parçaları çıkarır. 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Yuvarlak şekilde açılan ve kavrayan iki veya üç bacağı vardır.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Google Shape;1234;p100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5" name="Google Shape;1235;p100"/>
          <p:cNvSpPr txBox="1">
            <a:spLocks noGrp="1"/>
          </p:cNvSpPr>
          <p:nvPr>
            <p:ph type="title"/>
          </p:nvPr>
        </p:nvSpPr>
        <p:spPr>
          <a:xfrm>
            <a:off x="532015" y="3930305"/>
            <a:ext cx="3861960" cy="243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Segman Pensesi</a:t>
            </a:r>
            <a:endParaRPr sz="3600"/>
          </a:p>
        </p:txBody>
      </p:sp>
      <p:sp>
        <p:nvSpPr>
          <p:cNvPr id="1236" name="Google Shape;1236;p100"/>
          <p:cNvSpPr/>
          <p:nvPr/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7" name="Google Shape;1237;p100"/>
          <p:cNvSpPr/>
          <p:nvPr/>
        </p:nvSpPr>
        <p:spPr>
          <a:xfrm>
            <a:off x="517889" y="0"/>
            <a:ext cx="11231745" cy="355784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8" name="Google Shape;1238;p100"/>
          <p:cNvSpPr/>
          <p:nvPr/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39" name="Google Shape;1239;p100" descr="alet, makas içeren bir resim&#10;&#10;Açıklama otomatik olarak oluşturuldu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97786" y="862218"/>
            <a:ext cx="3757700" cy="1653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0" name="Google Shape;1240;p100" descr="alet, makas içeren bir resim&#10;&#10;Açıklama otomatik olarak oluşturuldu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39549" y="466763"/>
            <a:ext cx="2725870" cy="2725870"/>
          </a:xfrm>
          <a:prstGeom prst="rect">
            <a:avLst/>
          </a:prstGeom>
          <a:noFill/>
          <a:ln>
            <a:noFill/>
          </a:ln>
        </p:spPr>
      </p:pic>
      <p:sp>
        <p:nvSpPr>
          <p:cNvPr id="1241" name="Google Shape;1241;p100"/>
          <p:cNvSpPr/>
          <p:nvPr/>
        </p:nvSpPr>
        <p:spPr>
          <a:xfrm>
            <a:off x="5151681" y="4610870"/>
            <a:ext cx="60960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Segman Pensesi, Segmanları sökmek ve takmak için kullanılırlar.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Google Shape;1246;p101"/>
          <p:cNvSpPr/>
          <p:nvPr/>
        </p:nvSpPr>
        <p:spPr>
          <a:xfrm>
            <a:off x="1" y="-41203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7" name="Google Shape;1247;p101"/>
          <p:cNvSpPr txBox="1">
            <a:spLocks noGrp="1"/>
          </p:cNvSpPr>
          <p:nvPr>
            <p:ph type="title"/>
          </p:nvPr>
        </p:nvSpPr>
        <p:spPr>
          <a:xfrm>
            <a:off x="532015" y="3930305"/>
            <a:ext cx="3861960" cy="243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Standart Pense</a:t>
            </a:r>
            <a:endParaRPr sz="3600"/>
          </a:p>
        </p:txBody>
      </p:sp>
      <p:sp>
        <p:nvSpPr>
          <p:cNvPr id="1248" name="Google Shape;1248;p101"/>
          <p:cNvSpPr/>
          <p:nvPr/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9" name="Google Shape;1249;p101"/>
          <p:cNvSpPr/>
          <p:nvPr/>
        </p:nvSpPr>
        <p:spPr>
          <a:xfrm>
            <a:off x="480127" y="0"/>
            <a:ext cx="11231745" cy="355784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0" name="Google Shape;1250;p101"/>
          <p:cNvSpPr/>
          <p:nvPr/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1" name="Google Shape;1251;p101"/>
          <p:cNvSpPr/>
          <p:nvPr/>
        </p:nvSpPr>
        <p:spPr>
          <a:xfrm>
            <a:off x="4876257" y="4580731"/>
            <a:ext cx="6860103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Pense, parçaları tutmak için kullanılan el aletleridir.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Pense, telleri bükmek ve kesmek için kullanılabilir.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52" name="Google Shape;1252;p101" descr="Retta Standart Pense 180 Mm - Rkp0180 Fiyatı - Taksit Seçenekler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2015" y="0"/>
            <a:ext cx="3571875" cy="357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3" name="Google Shape;1253;p101" descr="STANDART Pense Mini Fiyatı, Yorumları - TRENDYOL"/>
          <p:cNvPicPr preferRelativeResize="0"/>
          <p:nvPr/>
        </p:nvPicPr>
        <p:blipFill rotWithShape="1">
          <a:blip r:embed="rId4">
            <a:alphaModFix/>
          </a:blip>
          <a:srcRect t="13851" b="18734"/>
          <a:stretch/>
        </p:blipFill>
        <p:spPr>
          <a:xfrm>
            <a:off x="4502319" y="41838"/>
            <a:ext cx="3405561" cy="3443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4" name="Google Shape;1254;p101" descr="ALTAŞ STANDART PENS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06309" y="266368"/>
            <a:ext cx="3162632" cy="31626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Google Shape;1259;p102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0" name="Google Shape;1260;p102"/>
          <p:cNvSpPr txBox="1">
            <a:spLocks noGrp="1"/>
          </p:cNvSpPr>
          <p:nvPr>
            <p:ph type="title"/>
          </p:nvPr>
        </p:nvSpPr>
        <p:spPr>
          <a:xfrm>
            <a:off x="532015" y="3930305"/>
            <a:ext cx="3861960" cy="243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Lokma</a:t>
            </a:r>
            <a:endParaRPr sz="3600"/>
          </a:p>
        </p:txBody>
      </p:sp>
      <p:sp>
        <p:nvSpPr>
          <p:cNvPr id="1261" name="Google Shape;1261;p102"/>
          <p:cNvSpPr/>
          <p:nvPr/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2" name="Google Shape;1262;p102"/>
          <p:cNvSpPr/>
          <p:nvPr/>
        </p:nvSpPr>
        <p:spPr>
          <a:xfrm>
            <a:off x="517889" y="0"/>
            <a:ext cx="11231745" cy="355784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3" name="Google Shape;1263;p102"/>
          <p:cNvSpPr/>
          <p:nvPr/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64" name="Google Shape;1264;p102" descr="https://www.starwoodyapimarket.com/izeltas-lokma-anahtar-22mm-havali-12-anahtarlar-izeltas-465234-35-O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94492" y="185247"/>
            <a:ext cx="3330401" cy="3163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5" name="Google Shape;1265;p102" descr="https://st3.myideasoft.com/idea/bh/14/myassets/products/746/izeltas-1-2-alti-kose-lokma-anahtar.jpg?revision=158634116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6457" y="0"/>
            <a:ext cx="3557848" cy="3557848"/>
          </a:xfrm>
          <a:prstGeom prst="rect">
            <a:avLst/>
          </a:prstGeom>
          <a:noFill/>
          <a:ln>
            <a:noFill/>
          </a:ln>
        </p:spPr>
      </p:pic>
      <p:sp>
        <p:nvSpPr>
          <p:cNvPr id="1266" name="Google Shape;1266;p102"/>
          <p:cNvSpPr/>
          <p:nvPr/>
        </p:nvSpPr>
        <p:spPr>
          <a:xfrm>
            <a:off x="4925990" y="4214950"/>
            <a:ext cx="6414997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Cıvataları ve somunları sökmek ve takmak için kullanılır. Lokma kolu ile kullanılırlar.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Farklı boylarda Lokma kolları vardır. 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p103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2" name="Google Shape;1272;p103"/>
          <p:cNvSpPr txBox="1">
            <a:spLocks noGrp="1"/>
          </p:cNvSpPr>
          <p:nvPr>
            <p:ph type="title"/>
          </p:nvPr>
        </p:nvSpPr>
        <p:spPr>
          <a:xfrm>
            <a:off x="532015" y="3930305"/>
            <a:ext cx="3861960" cy="978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 b="1"/>
              <a:t>Mafsallı Lokma</a:t>
            </a:r>
            <a:endParaRPr sz="3600" b="1"/>
          </a:p>
        </p:txBody>
      </p:sp>
      <p:sp>
        <p:nvSpPr>
          <p:cNvPr id="1273" name="Google Shape;1273;p103"/>
          <p:cNvSpPr/>
          <p:nvPr/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4" name="Google Shape;1274;p103"/>
          <p:cNvSpPr/>
          <p:nvPr/>
        </p:nvSpPr>
        <p:spPr>
          <a:xfrm>
            <a:off x="517889" y="0"/>
            <a:ext cx="11231745" cy="355784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5" name="Google Shape;1275;p103"/>
          <p:cNvSpPr/>
          <p:nvPr/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76" name="Google Shape;1276;p103" descr="https://productimages.hepsiburada.net/s/3/500/9586065834034.jpg"/>
          <p:cNvPicPr preferRelativeResize="0"/>
          <p:nvPr/>
        </p:nvPicPr>
        <p:blipFill rotWithShape="1">
          <a:blip r:embed="rId3">
            <a:alphaModFix/>
          </a:blip>
          <a:srcRect b="27999"/>
          <a:stretch/>
        </p:blipFill>
        <p:spPr>
          <a:xfrm>
            <a:off x="977378" y="360680"/>
            <a:ext cx="3732388" cy="2687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7" name="Google Shape;1277;p103" descr="https://lh3.googleusercontent.com/proxy/WaGI7531x8M-K6m16LEIyqWbpXDJPsFZ5pCZYVmTQisem3Cc5PItrWgk0wCV9_2XjnY6e6liiKlslohZjTD89HD9Pf-mmIsE_Obcnc1bgoy3A_IcKBlJBXcf2lK8sQImhjAgo-2I7mVSLYBC8JZD782xnvDD3fs7"/>
          <p:cNvPicPr preferRelativeResize="0"/>
          <p:nvPr/>
        </p:nvPicPr>
        <p:blipFill rotWithShape="1">
          <a:blip r:embed="rId4">
            <a:alphaModFix/>
          </a:blip>
          <a:srcRect l="25368" r="22513" b="7880"/>
          <a:stretch/>
        </p:blipFill>
        <p:spPr>
          <a:xfrm>
            <a:off x="7613037" y="524364"/>
            <a:ext cx="3338126" cy="2523636"/>
          </a:xfrm>
          <a:prstGeom prst="rect">
            <a:avLst/>
          </a:prstGeom>
          <a:noFill/>
          <a:ln>
            <a:noFill/>
          </a:ln>
        </p:spPr>
      </p:pic>
      <p:sp>
        <p:nvSpPr>
          <p:cNvPr id="1278" name="Google Shape;1278;p103"/>
          <p:cNvSpPr/>
          <p:nvPr/>
        </p:nvSpPr>
        <p:spPr>
          <a:xfrm>
            <a:off x="4849790" y="3751332"/>
            <a:ext cx="6660764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Mafsallı Lokma cıvata ya da somunları sökmek için kullanılır. Mafsallı Lokma farklı açılarda hareket edebilir.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Mafsallı Lokma kapalı ve dar çalışma alanlarında kullanılır.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" name="Google Shape;1283;p104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4" name="Google Shape;1284;p104"/>
          <p:cNvSpPr txBox="1">
            <a:spLocks noGrp="1"/>
          </p:cNvSpPr>
          <p:nvPr>
            <p:ph type="title"/>
          </p:nvPr>
        </p:nvSpPr>
        <p:spPr>
          <a:xfrm>
            <a:off x="532015" y="3930305"/>
            <a:ext cx="3861960" cy="243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 b="1"/>
              <a:t>Alyan Lokma</a:t>
            </a:r>
            <a:endParaRPr sz="3600" b="1"/>
          </a:p>
        </p:txBody>
      </p:sp>
      <p:sp>
        <p:nvSpPr>
          <p:cNvPr id="1285" name="Google Shape;1285;p104"/>
          <p:cNvSpPr/>
          <p:nvPr/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6" name="Google Shape;1286;p104"/>
          <p:cNvSpPr/>
          <p:nvPr/>
        </p:nvSpPr>
        <p:spPr>
          <a:xfrm>
            <a:off x="517889" y="0"/>
            <a:ext cx="11231745" cy="355784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7" name="Google Shape;1287;p104"/>
          <p:cNvSpPr/>
          <p:nvPr/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88" name="Google Shape;1288;p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2470" y="545623"/>
            <a:ext cx="2584269" cy="2584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9" name="Google Shape;1289;p10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3911506" y="1071234"/>
            <a:ext cx="2858655" cy="1781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0" name="Google Shape;1290;p104" descr="metin içeren bir resim&#10;&#10;Açıklama otomatik olarak oluşturuldu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89293" y="627908"/>
            <a:ext cx="3845737" cy="2401042"/>
          </a:xfrm>
          <a:prstGeom prst="rect">
            <a:avLst/>
          </a:prstGeom>
          <a:noFill/>
          <a:ln>
            <a:noFill/>
          </a:ln>
        </p:spPr>
      </p:pic>
      <p:sp>
        <p:nvSpPr>
          <p:cNvPr id="1291" name="Google Shape;1291;p104"/>
          <p:cNvSpPr/>
          <p:nvPr/>
        </p:nvSpPr>
        <p:spPr>
          <a:xfrm>
            <a:off x="5003467" y="4271057"/>
            <a:ext cx="6940550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Alyan lokmalar güçlü sıkma gereken durumlarda kullanılır. Cıvata ve vidaları sıkmak için kullanılır. Montaj sırasında çalışma alanı dar ise kullanılır. , Alyan lokmanın başında altıgen şeklinde bir soket vardır. 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6" name="Google Shape;1296;p105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7" name="Google Shape;1297;p105"/>
          <p:cNvSpPr txBox="1">
            <a:spLocks noGrp="1"/>
          </p:cNvSpPr>
          <p:nvPr>
            <p:ph type="title"/>
          </p:nvPr>
        </p:nvSpPr>
        <p:spPr>
          <a:xfrm>
            <a:off x="532015" y="3930305"/>
            <a:ext cx="3861960" cy="243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Tork Anahtarı</a:t>
            </a:r>
            <a:endParaRPr sz="3600"/>
          </a:p>
        </p:txBody>
      </p:sp>
      <p:sp>
        <p:nvSpPr>
          <p:cNvPr id="1298" name="Google Shape;1298;p105"/>
          <p:cNvSpPr/>
          <p:nvPr/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9" name="Google Shape;1299;p105"/>
          <p:cNvSpPr/>
          <p:nvPr/>
        </p:nvSpPr>
        <p:spPr>
          <a:xfrm>
            <a:off x="517889" y="0"/>
            <a:ext cx="11231745" cy="355784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0" name="Google Shape;1300;p105"/>
          <p:cNvSpPr/>
          <p:nvPr/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1" name="Google Shape;1301;p105"/>
          <p:cNvSpPr txBox="1">
            <a:spLocks noGrp="1"/>
          </p:cNvSpPr>
          <p:nvPr>
            <p:ph type="body" idx="1"/>
          </p:nvPr>
        </p:nvSpPr>
        <p:spPr>
          <a:xfrm>
            <a:off x="549318" y="490451"/>
            <a:ext cx="3844657" cy="2701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pic>
        <p:nvPicPr>
          <p:cNvPr id="1302" name="Google Shape;1302;p105"/>
          <p:cNvPicPr preferRelativeResize="0"/>
          <p:nvPr/>
        </p:nvPicPr>
        <p:blipFill rotWithShape="1">
          <a:blip r:embed="rId3">
            <a:alphaModFix/>
          </a:blip>
          <a:srcRect l="10800" b="11326"/>
          <a:stretch/>
        </p:blipFill>
        <p:spPr>
          <a:xfrm>
            <a:off x="4352367" y="556002"/>
            <a:ext cx="3102359" cy="2570049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352"/>
              </a:srgbClr>
            </a:outerShdw>
          </a:effectLst>
        </p:spPr>
      </p:pic>
      <p:pic>
        <p:nvPicPr>
          <p:cNvPr id="1303" name="Google Shape;1303;p105"/>
          <p:cNvPicPr preferRelativeResize="0"/>
          <p:nvPr/>
        </p:nvPicPr>
        <p:blipFill rotWithShape="1">
          <a:blip r:embed="rId4">
            <a:alphaModFix/>
          </a:blip>
          <a:srcRect l="16663"/>
          <a:stretch/>
        </p:blipFill>
        <p:spPr>
          <a:xfrm>
            <a:off x="7897091" y="634028"/>
            <a:ext cx="3527364" cy="2289792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352"/>
              </a:srgbClr>
            </a:outerShdw>
          </a:effectLst>
        </p:spPr>
      </p:pic>
      <p:sp>
        <p:nvSpPr>
          <p:cNvPr id="1304" name="Google Shape;1304;p105"/>
          <p:cNvSpPr/>
          <p:nvPr/>
        </p:nvSpPr>
        <p:spPr>
          <a:xfrm>
            <a:off x="4986639" y="4648105"/>
            <a:ext cx="60960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Tork anahtarı, cıvata ve somunları belirli bir kuvvette sıkmak için kullanılır.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5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5"/>
          <p:cNvSpPr txBox="1">
            <a:spLocks noGrp="1"/>
          </p:cNvSpPr>
          <p:nvPr>
            <p:ph type="title"/>
          </p:nvPr>
        </p:nvSpPr>
        <p:spPr>
          <a:xfrm>
            <a:off x="532015" y="3930305"/>
            <a:ext cx="3861960" cy="243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 b="1">
                <a:solidFill>
                  <a:srgbClr val="0000FF"/>
                </a:solidFill>
              </a:rPr>
              <a:t>Segman</a:t>
            </a:r>
            <a:endParaRPr sz="3600" b="1">
              <a:solidFill>
                <a:srgbClr val="0000FF"/>
              </a:solidFill>
            </a:endParaRPr>
          </a:p>
        </p:txBody>
      </p:sp>
      <p:sp>
        <p:nvSpPr>
          <p:cNvPr id="226" name="Google Shape;226;p5"/>
          <p:cNvSpPr/>
          <p:nvPr/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5"/>
          <p:cNvSpPr/>
          <p:nvPr/>
        </p:nvSpPr>
        <p:spPr>
          <a:xfrm>
            <a:off x="517889" y="0"/>
            <a:ext cx="11231745" cy="355784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8" name="Google Shape;228;p5" descr="MAKİNE ELEMANLARI - (5.Hafta) BAĞLAMA ELEMANLARI Bağlama elemanları;  makinayı oluşturan elmanları, özelliklerini bozmad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66396" y="717530"/>
            <a:ext cx="3336953" cy="2145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5" descr="Emniyet Segmanları DIN 471 Miller içi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95756" y="751495"/>
            <a:ext cx="3336953" cy="2077253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5"/>
          <p:cNvSpPr/>
          <p:nvPr/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5"/>
          <p:cNvSpPr txBox="1">
            <a:spLocks noGrp="1"/>
          </p:cNvSpPr>
          <p:nvPr>
            <p:ph type="body" idx="1"/>
          </p:nvPr>
        </p:nvSpPr>
        <p:spPr>
          <a:xfrm>
            <a:off x="4925990" y="3641061"/>
            <a:ext cx="6586915" cy="3133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Yuvarlak ve esnek bir makine parçasıdır. Motordaki piston ve silindirin arasına konulur. </a:t>
            </a:r>
            <a:endParaRPr/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Mekanik sistemlerde sızıntıyı önler. Segmanlar sayesinde pistondaki ısı silindire geçer; piston soğumaz.</a:t>
            </a:r>
            <a:endParaRPr/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Silindirlerin üstündeki yağı sıyırır ve yağın yanmasını engeller.</a:t>
            </a:r>
            <a:endParaRPr/>
          </a:p>
        </p:txBody>
      </p:sp>
      <p:pic>
        <p:nvPicPr>
          <p:cNvPr id="232" name="Google Shape;232;p5" descr="Segmanlar | Sena Rulman | SKF İzmir Bayi | İzmir Rulma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8914" y="591856"/>
            <a:ext cx="3328537" cy="2374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" name="Google Shape;1309;p106"/>
          <p:cNvSpPr/>
          <p:nvPr/>
        </p:nvSpPr>
        <p:spPr>
          <a:xfrm>
            <a:off x="1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0" name="Google Shape;1310;p106"/>
          <p:cNvSpPr txBox="1">
            <a:spLocks noGrp="1"/>
          </p:cNvSpPr>
          <p:nvPr>
            <p:ph type="title"/>
          </p:nvPr>
        </p:nvSpPr>
        <p:spPr>
          <a:xfrm>
            <a:off x="532015" y="3930305"/>
            <a:ext cx="3861960" cy="243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Allen Anahtar</a:t>
            </a:r>
            <a:endParaRPr sz="3600"/>
          </a:p>
        </p:txBody>
      </p:sp>
      <p:sp>
        <p:nvSpPr>
          <p:cNvPr id="1311" name="Google Shape;1311;p106"/>
          <p:cNvSpPr/>
          <p:nvPr/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2" name="Google Shape;1312;p106"/>
          <p:cNvSpPr/>
          <p:nvPr/>
        </p:nvSpPr>
        <p:spPr>
          <a:xfrm>
            <a:off x="480127" y="0"/>
            <a:ext cx="11231745" cy="355784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3" name="Google Shape;1313;p106"/>
          <p:cNvSpPr/>
          <p:nvPr/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4" name="Google Shape;1314;p106"/>
          <p:cNvSpPr/>
          <p:nvPr/>
        </p:nvSpPr>
        <p:spPr>
          <a:xfrm>
            <a:off x="4889530" y="4135106"/>
            <a:ext cx="6860103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Allen anahtarı bir altıgen anahtardır.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Küçük el aletleridir.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Altıgen cıvata ve vidaları bağlamak ve sökmek için kullanılır.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15" name="Google Shape;1315;p106" descr="ALLEN ANAHTAR NİKEL – 5 mm – DHT"/>
          <p:cNvPicPr preferRelativeResize="0"/>
          <p:nvPr/>
        </p:nvPicPr>
        <p:blipFill rotWithShape="1">
          <a:blip r:embed="rId3">
            <a:alphaModFix/>
          </a:blip>
          <a:srcRect l="-1049" t="21200" r="1048" b="20537"/>
          <a:stretch/>
        </p:blipFill>
        <p:spPr>
          <a:xfrm>
            <a:off x="4393975" y="644652"/>
            <a:ext cx="3663732" cy="213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6" name="Google Shape;1316;p106" descr="İzeltaş Torx Allen Anahtar T 8 Fiyatı - Taksit Seçenekleri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0768" y="410752"/>
            <a:ext cx="2467343" cy="2467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7" name="Google Shape;1317;p106" descr="İzeltaş Yuvarlak Başlı Allen Anahtar Kısa Boy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42627" y="1"/>
            <a:ext cx="3317358" cy="33173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2" name="Google Shape;1322;p107"/>
          <p:cNvSpPr/>
          <p:nvPr/>
        </p:nvSpPr>
        <p:spPr>
          <a:xfrm>
            <a:off x="1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3" name="Google Shape;1323;p107"/>
          <p:cNvSpPr txBox="1">
            <a:spLocks noGrp="1"/>
          </p:cNvSpPr>
          <p:nvPr>
            <p:ph type="title"/>
          </p:nvPr>
        </p:nvSpPr>
        <p:spPr>
          <a:xfrm>
            <a:off x="532015" y="3930305"/>
            <a:ext cx="3861960" cy="243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Açık Ağız Anahtar</a:t>
            </a:r>
            <a:endParaRPr sz="3600"/>
          </a:p>
        </p:txBody>
      </p:sp>
      <p:sp>
        <p:nvSpPr>
          <p:cNvPr id="1324" name="Google Shape;1324;p107"/>
          <p:cNvSpPr/>
          <p:nvPr/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5" name="Google Shape;1325;p107"/>
          <p:cNvSpPr/>
          <p:nvPr/>
        </p:nvSpPr>
        <p:spPr>
          <a:xfrm>
            <a:off x="480127" y="0"/>
            <a:ext cx="11231745" cy="355784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6" name="Google Shape;1326;p107"/>
          <p:cNvSpPr/>
          <p:nvPr/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7" name="Google Shape;1327;p107"/>
          <p:cNvSpPr/>
          <p:nvPr/>
        </p:nvSpPr>
        <p:spPr>
          <a:xfrm>
            <a:off x="4889530" y="4135106"/>
            <a:ext cx="6860103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Açık ağız anahtarlar, ağız kısmında U şeklinde açıklık vardır.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Cıvatanın veya somunun iki zıt tarafını tutarlar.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Cıvata ve somunları sıkmak ve gevşetmek için kullanılırlar.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Her iki ucunda farklı büyüklükte açıklıklar vardır.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28" name="Google Shape;1328;p107" descr="Mannesmann 8 Parça Açık Ağız Anahtar Seti (110-08) Fiyatı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12970" y="257807"/>
            <a:ext cx="5682343" cy="3040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9" name="Google Shape;1329;p107" descr="En Uygun Cetaform B09SA-0516 Açılı Açık Ağız Anahtar (Kısa Tip) - Sae 5/16&amp;quot;  90Mm - Yollabana.com"/>
          <p:cNvPicPr preferRelativeResize="0"/>
          <p:nvPr/>
        </p:nvPicPr>
        <p:blipFill rotWithShape="1">
          <a:blip r:embed="rId4">
            <a:alphaModFix/>
          </a:blip>
          <a:srcRect t="21786"/>
          <a:stretch/>
        </p:blipFill>
        <p:spPr>
          <a:xfrm>
            <a:off x="1088988" y="490451"/>
            <a:ext cx="3465827" cy="16924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p108"/>
          <p:cNvSpPr/>
          <p:nvPr/>
        </p:nvSpPr>
        <p:spPr>
          <a:xfrm>
            <a:off x="1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5" name="Google Shape;1335;p108"/>
          <p:cNvSpPr txBox="1">
            <a:spLocks noGrp="1"/>
          </p:cNvSpPr>
          <p:nvPr>
            <p:ph type="title"/>
          </p:nvPr>
        </p:nvSpPr>
        <p:spPr>
          <a:xfrm>
            <a:off x="532015" y="3930305"/>
            <a:ext cx="3861960" cy="243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Yıldız Anahtar</a:t>
            </a:r>
            <a:endParaRPr sz="3600"/>
          </a:p>
        </p:txBody>
      </p:sp>
      <p:sp>
        <p:nvSpPr>
          <p:cNvPr id="1336" name="Google Shape;1336;p108"/>
          <p:cNvSpPr/>
          <p:nvPr/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7" name="Google Shape;1337;p108"/>
          <p:cNvSpPr/>
          <p:nvPr/>
        </p:nvSpPr>
        <p:spPr>
          <a:xfrm>
            <a:off x="480127" y="0"/>
            <a:ext cx="11231745" cy="355784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8" name="Google Shape;1338;p108"/>
          <p:cNvSpPr/>
          <p:nvPr/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9" name="Google Shape;1339;p108"/>
          <p:cNvSpPr/>
          <p:nvPr/>
        </p:nvSpPr>
        <p:spPr>
          <a:xfrm>
            <a:off x="4925989" y="4414698"/>
            <a:ext cx="6860103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Somun, civata gibi bağlantı elemanlarının gevşetilmesi ve sıkılması için kullanılırlar.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Anahtar, cıvata veya somunun etrafını sarar.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Daha fazla hareket ve tork sağlar.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40" name="Google Shape;1340;p108" descr="İzeltaş 0440 00 2108 Düz Yıldız Anahtar Takımı 8 Parça | İzeltaş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9005" y="94007"/>
            <a:ext cx="3346481" cy="3346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1" name="Google Shape;1341;p108" descr="İZELTAŞ 22*24 Yıldız Anahtar 0430 03 2224 - takımçantam.com&amp;#39;da!"/>
          <p:cNvPicPr preferRelativeResize="0"/>
          <p:nvPr/>
        </p:nvPicPr>
        <p:blipFill rotWithShape="1">
          <a:blip r:embed="rId4">
            <a:alphaModFix/>
          </a:blip>
          <a:srcRect t="39597" b="40266"/>
          <a:stretch/>
        </p:blipFill>
        <p:spPr>
          <a:xfrm rot="-1701057">
            <a:off x="6258884" y="1267215"/>
            <a:ext cx="5405854" cy="10885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6" name="Google Shape;1346;p109"/>
          <p:cNvSpPr/>
          <p:nvPr/>
        </p:nvSpPr>
        <p:spPr>
          <a:xfrm>
            <a:off x="1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7" name="Google Shape;1347;p109"/>
          <p:cNvSpPr txBox="1">
            <a:spLocks noGrp="1"/>
          </p:cNvSpPr>
          <p:nvPr>
            <p:ph type="title"/>
          </p:nvPr>
        </p:nvSpPr>
        <p:spPr>
          <a:xfrm>
            <a:off x="532015" y="3930305"/>
            <a:ext cx="3861960" cy="243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Kanca Anahtar</a:t>
            </a:r>
            <a:endParaRPr sz="3600"/>
          </a:p>
        </p:txBody>
      </p:sp>
      <p:sp>
        <p:nvSpPr>
          <p:cNvPr id="1348" name="Google Shape;1348;p109"/>
          <p:cNvSpPr/>
          <p:nvPr/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9" name="Google Shape;1349;p109"/>
          <p:cNvSpPr/>
          <p:nvPr/>
        </p:nvSpPr>
        <p:spPr>
          <a:xfrm>
            <a:off x="480127" y="0"/>
            <a:ext cx="11231745" cy="355784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0" name="Google Shape;1350;p109"/>
          <p:cNvSpPr/>
          <p:nvPr/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1" name="Google Shape;1351;p109"/>
          <p:cNvSpPr/>
          <p:nvPr/>
        </p:nvSpPr>
        <p:spPr>
          <a:xfrm>
            <a:off x="4862936" y="4404783"/>
            <a:ext cx="6860103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Kanca anahtarı C anahtar olarak da isimlendirilir.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Tespit halkalarını  ve kilitleme somunlarını gevşetmek ve ayarlamak için kullanılırlar.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Anahtarın iç kısmında silindirik pim vardır.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52" name="Google Shape;1352;p109" descr="Pimli kanca anahtar Tightening tools V 32614 | Meusburger"/>
          <p:cNvPicPr preferRelativeResize="0"/>
          <p:nvPr/>
        </p:nvPicPr>
        <p:blipFill rotWithShape="1">
          <a:blip r:embed="rId3">
            <a:alphaModFix/>
          </a:blip>
          <a:srcRect b="13811"/>
          <a:stretch/>
        </p:blipFill>
        <p:spPr>
          <a:xfrm>
            <a:off x="480126" y="675800"/>
            <a:ext cx="4954385" cy="2206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3" name="Google Shape;1353;p10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33242" y="154021"/>
            <a:ext cx="3448497" cy="3439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4" name="Google Shape;1354;p109" descr="İzeltaş Kanca Anahtar Dörtgen Uçlu, 45/50 : Amazon.com.tr: Yapı Marke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640248">
            <a:off x="8730983" y="1098745"/>
            <a:ext cx="2731643" cy="13603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9" name="Google Shape;1359;p110"/>
          <p:cNvSpPr/>
          <p:nvPr/>
        </p:nvSpPr>
        <p:spPr>
          <a:xfrm>
            <a:off x="1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0" name="Google Shape;1360;p110"/>
          <p:cNvSpPr txBox="1">
            <a:spLocks noGrp="1"/>
          </p:cNvSpPr>
          <p:nvPr>
            <p:ph type="title"/>
          </p:nvPr>
        </p:nvSpPr>
        <p:spPr>
          <a:xfrm>
            <a:off x="532015" y="3930305"/>
            <a:ext cx="3861960" cy="243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3600"/>
              <a:t>Buji</a:t>
            </a:r>
            <a:endParaRPr sz="3600"/>
          </a:p>
        </p:txBody>
      </p:sp>
      <p:sp>
        <p:nvSpPr>
          <p:cNvPr id="1361" name="Google Shape;1361;p110"/>
          <p:cNvSpPr/>
          <p:nvPr/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2" name="Google Shape;1362;p110"/>
          <p:cNvSpPr/>
          <p:nvPr/>
        </p:nvSpPr>
        <p:spPr>
          <a:xfrm>
            <a:off x="480127" y="0"/>
            <a:ext cx="11231745" cy="355784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3" name="Google Shape;1363;p110"/>
          <p:cNvSpPr/>
          <p:nvPr/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4" name="Google Shape;1364;p110"/>
          <p:cNvSpPr/>
          <p:nvPr/>
        </p:nvSpPr>
        <p:spPr>
          <a:xfrm>
            <a:off x="4925989" y="4548782"/>
            <a:ext cx="6860103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Buji, elektrik akımı iletmek için bir cihazdır.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Buji, kıvılcım oluşturarak yanma odasındaki yakıt ve hava karışımını ateşler.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65" name="Google Shape;1365;p110" descr="Copper &amp;amp; Iridium vs Platinum Spark Plugs | Champion Auto Parts"/>
          <p:cNvPicPr preferRelativeResize="0"/>
          <p:nvPr/>
        </p:nvPicPr>
        <p:blipFill rotWithShape="1">
          <a:blip r:embed="rId3">
            <a:alphaModFix/>
          </a:blip>
          <a:srcRect l="10837" t="7747" r="8310" b="7844"/>
          <a:stretch/>
        </p:blipFill>
        <p:spPr>
          <a:xfrm>
            <a:off x="532015" y="691003"/>
            <a:ext cx="5173793" cy="2628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6" name="Google Shape;1366;p110" descr="Spark plugs stock illustration. Illustration of motor - 34854253"/>
          <p:cNvPicPr preferRelativeResize="0"/>
          <p:nvPr/>
        </p:nvPicPr>
        <p:blipFill rotWithShape="1">
          <a:blip r:embed="rId4">
            <a:alphaModFix/>
          </a:blip>
          <a:srcRect l="5264" t="4967" r="5814" b="19737"/>
          <a:stretch/>
        </p:blipFill>
        <p:spPr>
          <a:xfrm>
            <a:off x="6625174" y="340659"/>
            <a:ext cx="4079392" cy="29784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1" name="Google Shape;1371;p111"/>
          <p:cNvSpPr/>
          <p:nvPr/>
        </p:nvSpPr>
        <p:spPr>
          <a:xfrm>
            <a:off x="1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2" name="Google Shape;1372;p111"/>
          <p:cNvSpPr txBox="1">
            <a:spLocks noGrp="1"/>
          </p:cNvSpPr>
          <p:nvPr>
            <p:ph type="title"/>
          </p:nvPr>
        </p:nvSpPr>
        <p:spPr>
          <a:xfrm>
            <a:off x="532015" y="3930305"/>
            <a:ext cx="3861960" cy="243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Buji Anahtarı</a:t>
            </a:r>
            <a:endParaRPr sz="3600"/>
          </a:p>
        </p:txBody>
      </p:sp>
      <p:sp>
        <p:nvSpPr>
          <p:cNvPr id="1373" name="Google Shape;1373;p111"/>
          <p:cNvSpPr/>
          <p:nvPr/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4" name="Google Shape;1374;p111"/>
          <p:cNvSpPr/>
          <p:nvPr/>
        </p:nvSpPr>
        <p:spPr>
          <a:xfrm>
            <a:off x="480127" y="0"/>
            <a:ext cx="11231745" cy="355784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5" name="Google Shape;1375;p111"/>
          <p:cNvSpPr/>
          <p:nvPr/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6" name="Google Shape;1376;p111"/>
          <p:cNvSpPr/>
          <p:nvPr/>
        </p:nvSpPr>
        <p:spPr>
          <a:xfrm>
            <a:off x="4851769" y="4459197"/>
            <a:ext cx="6860103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Buji anahtarı bir el aletidir.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Silindir kapağındaki bujileri sökmek veya sıkmak için kullanılır.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77" name="Google Shape;1377;p111" descr="https://www.depolife.com/Images/Urun/02012021214905.jpeg"/>
          <p:cNvPicPr preferRelativeResize="0"/>
          <p:nvPr/>
        </p:nvPicPr>
        <p:blipFill rotWithShape="1">
          <a:blip r:embed="rId3">
            <a:alphaModFix/>
          </a:blip>
          <a:srcRect l="5587" t="14285" r="12857" b="14284"/>
          <a:stretch/>
        </p:blipFill>
        <p:spPr>
          <a:xfrm>
            <a:off x="686958" y="220271"/>
            <a:ext cx="2741024" cy="240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8" name="Google Shape;1378;p111" descr="https://productimages.hepsiburada.net/s/22/375/9964357517362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54143" y="463226"/>
            <a:ext cx="3057729" cy="3057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9" name="Google Shape;1379;p111" descr="https://productimages.hepsiburada.net/s/5/375/9680705028146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54528" y="1150375"/>
            <a:ext cx="2370580" cy="2370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0" name="Google Shape;1380;p111" descr="https://st3.myideasoft.com/idea/aa/75/myassets/products/303/mafsalli-buji-anahtari-16-21-byhirdavat.jpg?revision=1581073752"/>
          <p:cNvPicPr preferRelativeResize="0"/>
          <p:nvPr/>
        </p:nvPicPr>
        <p:blipFill rotWithShape="1">
          <a:blip r:embed="rId6">
            <a:alphaModFix/>
          </a:blip>
          <a:srcRect l="22333" t="21324" r="20172" b="16337"/>
          <a:stretch/>
        </p:blipFill>
        <p:spPr>
          <a:xfrm>
            <a:off x="6131939" y="110535"/>
            <a:ext cx="2315373" cy="251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Google Shape;1385;p112"/>
          <p:cNvSpPr/>
          <p:nvPr/>
        </p:nvSpPr>
        <p:spPr>
          <a:xfrm>
            <a:off x="1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6" name="Google Shape;1386;p112"/>
          <p:cNvSpPr txBox="1">
            <a:spLocks noGrp="1"/>
          </p:cNvSpPr>
          <p:nvPr>
            <p:ph type="title"/>
          </p:nvPr>
        </p:nvSpPr>
        <p:spPr>
          <a:xfrm>
            <a:off x="532015" y="3930305"/>
            <a:ext cx="3861960" cy="243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Kurbağacık Anahtar</a:t>
            </a:r>
            <a:endParaRPr sz="3600"/>
          </a:p>
        </p:txBody>
      </p:sp>
      <p:sp>
        <p:nvSpPr>
          <p:cNvPr id="1387" name="Google Shape;1387;p112"/>
          <p:cNvSpPr/>
          <p:nvPr/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8" name="Google Shape;1388;p112"/>
          <p:cNvSpPr/>
          <p:nvPr/>
        </p:nvSpPr>
        <p:spPr>
          <a:xfrm>
            <a:off x="480127" y="0"/>
            <a:ext cx="11231745" cy="355784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9" name="Google Shape;1389;p112"/>
          <p:cNvSpPr/>
          <p:nvPr/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0" name="Google Shape;1390;p112"/>
          <p:cNvSpPr/>
          <p:nvPr/>
        </p:nvSpPr>
        <p:spPr>
          <a:xfrm>
            <a:off x="4862936" y="4364116"/>
            <a:ext cx="6860103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Kurbağacık anahtara ayarlanabilir anahtar da denir.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Hareketli bir çeneye sahip açık uçlu bir anahtardır.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Farklı boyutlardaki bağlantı elemanlarını sıkmak ve sökmek için  kullanılır.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91" name="Google Shape;1391;p112" descr="İZELTAŞ 6&amp;#39;&amp;#39; Kurbağacık Anahtar 0600 01 1006 - takımçantam.com&amp;#39;da!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0180" y="1"/>
            <a:ext cx="3557847" cy="3557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2" name="Google Shape;1392;p112" descr="Stanley Stmt874318 Kurbağacık Anahtarı 150Mm Fiyatı"/>
          <p:cNvPicPr preferRelativeResize="0"/>
          <p:nvPr/>
        </p:nvPicPr>
        <p:blipFill rotWithShape="1">
          <a:blip r:embed="rId4">
            <a:alphaModFix/>
          </a:blip>
          <a:srcRect b="10305"/>
          <a:stretch/>
        </p:blipFill>
        <p:spPr>
          <a:xfrm>
            <a:off x="4310061" y="-1"/>
            <a:ext cx="3571875" cy="3203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3" name="Google Shape;1393;p112" descr="Ceta Form B21-150B Kurbağacık Anahtar (6&amp;quot;-150Mm) Max.20Mm Ağız -  Civteccivat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18259" y="206626"/>
            <a:ext cx="3222374" cy="3222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8" name="Google Shape;1398;p113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9" name="Google Shape;1399;p113"/>
          <p:cNvSpPr txBox="1">
            <a:spLocks noGrp="1"/>
          </p:cNvSpPr>
          <p:nvPr>
            <p:ph type="title"/>
          </p:nvPr>
        </p:nvSpPr>
        <p:spPr>
          <a:xfrm>
            <a:off x="532015" y="3930305"/>
            <a:ext cx="3861960" cy="243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Komparatör</a:t>
            </a:r>
            <a:endParaRPr sz="3600"/>
          </a:p>
        </p:txBody>
      </p:sp>
      <p:sp>
        <p:nvSpPr>
          <p:cNvPr id="1400" name="Google Shape;1400;p113"/>
          <p:cNvSpPr/>
          <p:nvPr/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1" name="Google Shape;1401;p113"/>
          <p:cNvSpPr/>
          <p:nvPr/>
        </p:nvSpPr>
        <p:spPr>
          <a:xfrm>
            <a:off x="517889" y="0"/>
            <a:ext cx="11231745" cy="355784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2" name="Google Shape;1402;p113"/>
          <p:cNvSpPr/>
          <p:nvPr/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3" name="Google Shape;1403;p113" descr="cihaz, ölçü aleti içeren bir resim&#10;&#10;Açıklama otomatik olarak oluşturuldu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125439" y="408102"/>
            <a:ext cx="2548672" cy="2548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4" name="Google Shape;1404;p113" descr="Analog Komparatör Saatleri, KOMPRATÖR , Dijital Komparatör Saati , Mitutoyo  Kalınlık Ölçüm Cihazı ,Silindir Komparatörleri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5865" y="797849"/>
            <a:ext cx="2857500" cy="196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5" name="Google Shape;1405;p113" descr="https://cdn03.ciceksepeti.com/cicek/kc7046965-1/L/bts-12133-duz-komparator-saati-0-10-mm-kc7046965-1-27a73943c2154fc5ac584a2a5e2bb984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75065" y="407306"/>
            <a:ext cx="2548673" cy="2802664"/>
          </a:xfrm>
          <a:prstGeom prst="rect">
            <a:avLst/>
          </a:prstGeom>
          <a:noFill/>
          <a:ln>
            <a:noFill/>
          </a:ln>
        </p:spPr>
      </p:pic>
      <p:sp>
        <p:nvSpPr>
          <p:cNvPr id="1406" name="Google Shape;1406;p113"/>
          <p:cNvSpPr/>
          <p:nvPr/>
        </p:nvSpPr>
        <p:spPr>
          <a:xfrm>
            <a:off x="4874671" y="3965154"/>
            <a:ext cx="6096000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Komparatör kontrol aletidir. Komparatör saate benzer.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Komparatör ile iş parçalarının yüzeylerinin paralelliği kontrol edilir.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Silindirik iş parçalarının eksenlerini kontrol etmek için de kullanılırlar.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Google Shape;1411;p114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2" name="Google Shape;1412;p114"/>
          <p:cNvSpPr txBox="1">
            <a:spLocks noGrp="1"/>
          </p:cNvSpPr>
          <p:nvPr>
            <p:ph type="title"/>
          </p:nvPr>
        </p:nvSpPr>
        <p:spPr>
          <a:xfrm>
            <a:off x="532015" y="3930305"/>
            <a:ext cx="3861960" cy="243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 b="1"/>
              <a:t>Kumpas</a:t>
            </a:r>
            <a:endParaRPr sz="3600" b="1"/>
          </a:p>
        </p:txBody>
      </p:sp>
      <p:sp>
        <p:nvSpPr>
          <p:cNvPr id="1413" name="Google Shape;1413;p114"/>
          <p:cNvSpPr/>
          <p:nvPr/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4" name="Google Shape;1414;p114"/>
          <p:cNvSpPr/>
          <p:nvPr/>
        </p:nvSpPr>
        <p:spPr>
          <a:xfrm>
            <a:off x="517889" y="0"/>
            <a:ext cx="11231745" cy="355784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5" name="Google Shape;1415;p114"/>
          <p:cNvSpPr/>
          <p:nvPr/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16" name="Google Shape;1416;p114" descr="cihaz, çap ölçer içeren bir resim&#10;&#10;Açıklama otomatik olarak oluşturuldu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33826" b="34002"/>
          <a:stretch/>
        </p:blipFill>
        <p:spPr>
          <a:xfrm>
            <a:off x="762470" y="63395"/>
            <a:ext cx="3073175" cy="988682"/>
          </a:xfrm>
          <a:prstGeom prst="rect">
            <a:avLst/>
          </a:prstGeom>
          <a:noFill/>
          <a:ln>
            <a:noFill/>
          </a:ln>
        </p:spPr>
      </p:pic>
      <p:sp>
        <p:nvSpPr>
          <p:cNvPr id="1417" name="Google Shape;1417;p114"/>
          <p:cNvSpPr/>
          <p:nvPr/>
        </p:nvSpPr>
        <p:spPr>
          <a:xfrm>
            <a:off x="4755486" y="4364096"/>
            <a:ext cx="7241014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Kumpas, üzerinde hassas bölmeler bulunan bir ölçü aletidir.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İşlenmiş bir parçanın boyutlarını ölçer.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İç ve dış çap, uzunluk ve derinlik gibi boyutlarını ölçebilir.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18" name="Google Shape;1418;p114" descr="https://lh3.googleusercontent.com/proxy/lXn-6tXqMS4YcbJgDL2ZNNuN_iSNGB25Z7F1thiEtE5YS-tTGWqCh-NmM7r6WJda5-t1AJFm4_fW1CvUPaCykqsdstOS02MFOsUbjYkIHwsTAbYKyHMI_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28786" y="1434490"/>
            <a:ext cx="2506485" cy="1945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9" name="Google Shape;1419;p1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58206" y="84665"/>
            <a:ext cx="2346233" cy="1430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0" name="Google Shape;1420;p1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2470" y="2260454"/>
            <a:ext cx="3073175" cy="1180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1" name="Google Shape;1421;p114" descr="https://akzenkalibrasyon.com/wp-content/uploads/2018/11/saatli-kumpas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542023" y="299834"/>
            <a:ext cx="2397894" cy="16545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6" name="Google Shape;1426;p115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7" name="Google Shape;1427;p115"/>
          <p:cNvSpPr txBox="1">
            <a:spLocks noGrp="1"/>
          </p:cNvSpPr>
          <p:nvPr>
            <p:ph type="title"/>
          </p:nvPr>
        </p:nvSpPr>
        <p:spPr>
          <a:xfrm>
            <a:off x="532015" y="3930305"/>
            <a:ext cx="3861960" cy="243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Mikrometre</a:t>
            </a:r>
            <a:endParaRPr sz="3600"/>
          </a:p>
        </p:txBody>
      </p:sp>
      <p:sp>
        <p:nvSpPr>
          <p:cNvPr id="1428" name="Google Shape;1428;p115"/>
          <p:cNvSpPr/>
          <p:nvPr/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9" name="Google Shape;1429;p115"/>
          <p:cNvSpPr/>
          <p:nvPr/>
        </p:nvSpPr>
        <p:spPr>
          <a:xfrm>
            <a:off x="517889" y="0"/>
            <a:ext cx="11231745" cy="355784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0" name="Google Shape;1430;p115"/>
          <p:cNvSpPr/>
          <p:nvPr/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31" name="Google Shape;1431;p11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14295" b="23511"/>
          <a:stretch/>
        </p:blipFill>
        <p:spPr>
          <a:xfrm>
            <a:off x="915282" y="174993"/>
            <a:ext cx="3904336" cy="2428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2" name="Google Shape;1432;p115" descr="çap ölçer, cihaz içeren bir resim&#10;&#10;Açıklama otomatik olarak oluşturuldu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03790" y="624262"/>
            <a:ext cx="2272928" cy="2309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3" name="Google Shape;1433;p1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78325" y="697118"/>
            <a:ext cx="3354701" cy="2236467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1434" name="Google Shape;1434;p115"/>
          <p:cNvSpPr/>
          <p:nvPr/>
        </p:nvSpPr>
        <p:spPr>
          <a:xfrm>
            <a:off x="4920208" y="4364096"/>
            <a:ext cx="6823644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Mikrometre uzunlukları ölçmeye yarayan hassas mekanik ölçüm aletidir.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Mikrometre ile milimetrenin binde biri (1/1000) hassasiyetinde ölçme yapılabilir.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sı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2752</Words>
  <Application>Microsoft Office PowerPoint</Application>
  <PresentationFormat>Geniş ekran</PresentationFormat>
  <Paragraphs>378</Paragraphs>
  <Slides>102</Slides>
  <Notes>102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102</vt:i4>
      </vt:variant>
    </vt:vector>
  </HeadingPairs>
  <TitlesOfParts>
    <vt:vector size="106" baseType="lpstr">
      <vt:lpstr>Arial</vt:lpstr>
      <vt:lpstr>Calibri</vt:lpstr>
      <vt:lpstr>Noto Sans Symbols</vt:lpstr>
      <vt:lpstr>Office Theme</vt:lpstr>
      <vt:lpstr>PowerPoint Sunusu</vt:lpstr>
      <vt:lpstr>Rulman</vt:lpstr>
      <vt:lpstr>Bilyeli Rulman</vt:lpstr>
      <vt:lpstr>Konik Makaralı Rulman</vt:lpstr>
      <vt:lpstr>Silindirik Makaralı Rulman</vt:lpstr>
      <vt:lpstr>Masuralı Rulman</vt:lpstr>
      <vt:lpstr>Rulman Manşonu</vt:lpstr>
      <vt:lpstr>Çelik bilye</vt:lpstr>
      <vt:lpstr>Segman</vt:lpstr>
      <vt:lpstr>İç Segman</vt:lpstr>
      <vt:lpstr>Dış Segman</vt:lpstr>
      <vt:lpstr>Somun</vt:lpstr>
      <vt:lpstr>Altıköşe Somun</vt:lpstr>
      <vt:lpstr>Kelebek Somun</vt:lpstr>
      <vt:lpstr>Halka Somun</vt:lpstr>
      <vt:lpstr>Rondela</vt:lpstr>
      <vt:lpstr>Düz Rondela</vt:lpstr>
      <vt:lpstr>Yaylı Rondela</vt:lpstr>
      <vt:lpstr>Cıvata </vt:lpstr>
      <vt:lpstr>Altıköşe Başlı Cıvata</vt:lpstr>
      <vt:lpstr>Havşa Başlı Cıvata</vt:lpstr>
      <vt:lpstr>Kelebek Başlı Cıvata</vt:lpstr>
      <vt:lpstr>Saplama</vt:lpstr>
      <vt:lpstr>Kasnak</vt:lpstr>
      <vt:lpstr>Kayış</vt:lpstr>
      <vt:lpstr>Dişli Çark</vt:lpstr>
      <vt:lpstr>Düz Dişli Çark</vt:lpstr>
      <vt:lpstr>Helis Dişli Çark</vt:lpstr>
      <vt:lpstr>Konik Dişli Çark</vt:lpstr>
      <vt:lpstr>Kremayer Dişli</vt:lpstr>
      <vt:lpstr>Sonsuz Vida ile Karşılık Dişlisi</vt:lpstr>
      <vt:lpstr>Ayna Mahruti Dişlileri</vt:lpstr>
      <vt:lpstr>Kam ve Takipçisi</vt:lpstr>
      <vt:lpstr>Yay</vt:lpstr>
      <vt:lpstr>Basma Yayı</vt:lpstr>
      <vt:lpstr>Çekme Yayı</vt:lpstr>
      <vt:lpstr>Yaprak Yay</vt:lpstr>
      <vt:lpstr>Yağ keçesi</vt:lpstr>
      <vt:lpstr>O-ring</vt:lpstr>
      <vt:lpstr>Conta</vt:lpstr>
      <vt:lpstr>Diferansiyel</vt:lpstr>
      <vt:lpstr>Aks Mili</vt:lpstr>
      <vt:lpstr>Piston</vt:lpstr>
      <vt:lpstr>Piston Kolu</vt:lpstr>
      <vt:lpstr>Mil</vt:lpstr>
      <vt:lpstr>Krank Mili</vt:lpstr>
      <vt:lpstr>Kam Mili</vt:lpstr>
      <vt:lpstr>Burç</vt:lpstr>
      <vt:lpstr>Mil Ayar Bileziği</vt:lpstr>
      <vt:lpstr>Mil Ara Bileziği</vt:lpstr>
      <vt:lpstr>Freze Malafası</vt:lpstr>
      <vt:lpstr>Hassas Kilitleme Somunu</vt:lpstr>
      <vt:lpstr>Çektirme Civatası</vt:lpstr>
      <vt:lpstr>Fren Diski</vt:lpstr>
      <vt:lpstr>Flanş</vt:lpstr>
      <vt:lpstr>Kaplin</vt:lpstr>
      <vt:lpstr>Punta</vt:lpstr>
      <vt:lpstr>Pens</vt:lpstr>
      <vt:lpstr>Kılavuz</vt:lpstr>
      <vt:lpstr>Pafta</vt:lpstr>
      <vt:lpstr>Kama</vt:lpstr>
      <vt:lpstr>Rot Mili</vt:lpstr>
      <vt:lpstr>Üniversal mafsal</vt:lpstr>
      <vt:lpstr>Küresel Mafsal</vt:lpstr>
      <vt:lpstr>Karter</vt:lpstr>
      <vt:lpstr>Yağlama Nipeli</vt:lpstr>
      <vt:lpstr>Yağ Tapası</vt:lpstr>
      <vt:lpstr>Mastar</vt:lpstr>
      <vt:lpstr>Tampon Mastar</vt:lpstr>
      <vt:lpstr>Çatal Mastar</vt:lpstr>
      <vt:lpstr>Teleskopik mastarlar</vt:lpstr>
      <vt:lpstr>Vida Mastarı</vt:lpstr>
      <vt:lpstr>Perno</vt:lpstr>
      <vt:lpstr>Gupilya</vt:lpstr>
      <vt:lpstr>Pim</vt:lpstr>
      <vt:lpstr>Vidalı Pim</vt:lpstr>
      <vt:lpstr>Yarıklı Pim</vt:lpstr>
      <vt:lpstr>Konik Pim</vt:lpstr>
      <vt:lpstr>Perçin</vt:lpstr>
      <vt:lpstr>Kanca</vt:lpstr>
      <vt:lpstr>Caraskal</vt:lpstr>
      <vt:lpstr>Fırdöndü</vt:lpstr>
      <vt:lpstr>Çektirme</vt:lpstr>
      <vt:lpstr>Segman Pensesi</vt:lpstr>
      <vt:lpstr>Standart Pense</vt:lpstr>
      <vt:lpstr>Lokma</vt:lpstr>
      <vt:lpstr>Mafsallı Lokma</vt:lpstr>
      <vt:lpstr>Alyan Lokma</vt:lpstr>
      <vt:lpstr>Tork Anahtarı</vt:lpstr>
      <vt:lpstr>Allen Anahtar</vt:lpstr>
      <vt:lpstr>Açık Ağız Anahtar</vt:lpstr>
      <vt:lpstr>Yıldız Anahtar</vt:lpstr>
      <vt:lpstr>Kanca Anahtar</vt:lpstr>
      <vt:lpstr>Buji</vt:lpstr>
      <vt:lpstr>Buji Anahtarı</vt:lpstr>
      <vt:lpstr>Kurbağacık Anahtar</vt:lpstr>
      <vt:lpstr>Komparatör</vt:lpstr>
      <vt:lpstr>Kumpas</vt:lpstr>
      <vt:lpstr>Mikrometre</vt:lpstr>
      <vt:lpstr>Eğe</vt:lpstr>
      <vt:lpstr>Mengene</vt:lpstr>
      <vt:lpstr>Yağdanlık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iremnur çam</dc:creator>
  <cp:lastModifiedBy>samet okumuş</cp:lastModifiedBy>
  <cp:revision>1</cp:revision>
  <dcterms:created xsi:type="dcterms:W3CDTF">2020-10-02T06:13:35Z</dcterms:created>
  <dcterms:modified xsi:type="dcterms:W3CDTF">2022-02-11T11:27:10Z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b76041a-538a-4f03-8c94-6283047a47e2_Enabled">
    <vt:lpwstr>True</vt:lpwstr>
  </property>
  <property fmtid="{D5CDD505-2E9C-101B-9397-08002B2CF9AE}" pid="3" name="MSIP_Label_3b76041a-538a-4f03-8c94-6283047a47e2_SiteId">
    <vt:lpwstr>2b099b4a-7168-44a8-a734-f3ca195944ab</vt:lpwstr>
  </property>
  <property fmtid="{D5CDD505-2E9C-101B-9397-08002B2CF9AE}" pid="4" name="MSIP_Label_3b76041a-538a-4f03-8c94-6283047a47e2_Owner">
    <vt:lpwstr>GurhanH@turktraktor.com.tr</vt:lpwstr>
  </property>
  <property fmtid="{D5CDD505-2E9C-101B-9397-08002B2CF9AE}" pid="5" name="MSIP_Label_3b76041a-538a-4f03-8c94-6283047a47e2_SetDate">
    <vt:lpwstr>2021-09-05T12:35:05.1674208Z</vt:lpwstr>
  </property>
  <property fmtid="{D5CDD505-2E9C-101B-9397-08002B2CF9AE}" pid="6" name="MSIP_Label_3b76041a-538a-4f03-8c94-6283047a47e2_Name">
    <vt:lpwstr>BelgeYaz - Print</vt:lpwstr>
  </property>
  <property fmtid="{D5CDD505-2E9C-101B-9397-08002B2CF9AE}" pid="7" name="MSIP_Label_3b76041a-538a-4f03-8c94-6283047a47e2_Application">
    <vt:lpwstr>Microsoft Azure Information Protection</vt:lpwstr>
  </property>
  <property fmtid="{D5CDD505-2E9C-101B-9397-08002B2CF9AE}" pid="8" name="MSIP_Label_3b76041a-538a-4f03-8c94-6283047a47e2_ActionId">
    <vt:lpwstr>78851a58-8414-42fc-a3f1-ba1b36ca3562</vt:lpwstr>
  </property>
  <property fmtid="{D5CDD505-2E9C-101B-9397-08002B2CF9AE}" pid="9" name="MSIP_Label_3b76041a-538a-4f03-8c94-6283047a47e2_Extended_MSFT_Method">
    <vt:lpwstr>Manual</vt:lpwstr>
  </property>
  <property fmtid="{D5CDD505-2E9C-101B-9397-08002B2CF9AE}" pid="10" name="Sensitivity">
    <vt:lpwstr>BelgeYaz - Print</vt:lpwstr>
  </property>
</Properties>
</file>